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434" r:id="rId2"/>
    <p:sldId id="334" r:id="rId3"/>
    <p:sldId id="314" r:id="rId4"/>
    <p:sldId id="348" r:id="rId5"/>
    <p:sldId id="353" r:id="rId6"/>
    <p:sldId id="283" r:id="rId7"/>
    <p:sldId id="429" r:id="rId8"/>
    <p:sldId id="310" r:id="rId9"/>
    <p:sldId id="354" r:id="rId10"/>
    <p:sldId id="395" r:id="rId11"/>
    <p:sldId id="356" r:id="rId12"/>
    <p:sldId id="285" r:id="rId13"/>
    <p:sldId id="357" r:id="rId14"/>
    <p:sldId id="433" r:id="rId15"/>
    <p:sldId id="358" r:id="rId16"/>
    <p:sldId id="360" r:id="rId17"/>
    <p:sldId id="284" r:id="rId18"/>
    <p:sldId id="361" r:id="rId19"/>
    <p:sldId id="293" r:id="rId20"/>
    <p:sldId id="371" r:id="rId21"/>
    <p:sldId id="349" r:id="rId22"/>
    <p:sldId id="373" r:id="rId23"/>
    <p:sldId id="340" r:id="rId24"/>
    <p:sldId id="374" r:id="rId25"/>
    <p:sldId id="375" r:id="rId26"/>
    <p:sldId id="376" r:id="rId27"/>
    <p:sldId id="377" r:id="rId28"/>
    <p:sldId id="378" r:id="rId29"/>
    <p:sldId id="379" r:id="rId30"/>
    <p:sldId id="381" r:id="rId31"/>
    <p:sldId id="382" r:id="rId32"/>
    <p:sldId id="383" r:id="rId33"/>
    <p:sldId id="384" r:id="rId34"/>
    <p:sldId id="386" r:id="rId35"/>
    <p:sldId id="416" r:id="rId36"/>
    <p:sldId id="389" r:id="rId37"/>
    <p:sldId id="350" r:id="rId38"/>
    <p:sldId id="315" r:id="rId39"/>
    <p:sldId id="316" r:id="rId40"/>
    <p:sldId id="317" r:id="rId41"/>
    <p:sldId id="318" r:id="rId42"/>
    <p:sldId id="319" r:id="rId43"/>
    <p:sldId id="392" r:id="rId44"/>
    <p:sldId id="413" r:id="rId45"/>
    <p:sldId id="322" r:id="rId46"/>
    <p:sldId id="328" r:id="rId47"/>
    <p:sldId id="329" r:id="rId48"/>
    <p:sldId id="415" r:id="rId49"/>
    <p:sldId id="330" r:id="rId50"/>
    <p:sldId id="331" r:id="rId51"/>
    <p:sldId id="332" r:id="rId52"/>
    <p:sldId id="397" r:id="rId53"/>
    <p:sldId id="424" r:id="rId54"/>
    <p:sldId id="399" r:id="rId55"/>
    <p:sldId id="400" r:id="rId56"/>
    <p:sldId id="418" r:id="rId57"/>
    <p:sldId id="419" r:id="rId58"/>
    <p:sldId id="423" r:id="rId59"/>
    <p:sldId id="401" r:id="rId60"/>
    <p:sldId id="402" r:id="rId61"/>
    <p:sldId id="427" r:id="rId62"/>
    <p:sldId id="431" r:id="rId63"/>
    <p:sldId id="430" r:id="rId64"/>
    <p:sldId id="396" r:id="rId65"/>
    <p:sldId id="421" r:id="rId66"/>
    <p:sldId id="428" r:id="rId67"/>
    <p:sldId id="406" r:id="rId68"/>
    <p:sldId id="432" r:id="rId69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1DC08946-5842-43AA-BE75-82000B2101B2}">
          <p14:sldIdLst>
            <p14:sldId id="434"/>
            <p14:sldId id="334"/>
            <p14:sldId id="314"/>
          </p14:sldIdLst>
        </p14:section>
        <p14:section name="1. 水産資源は減っているのか？" id="{4D209304-732E-4778-9484-11136C2BE2E8}">
          <p14:sldIdLst>
            <p14:sldId id="348"/>
            <p14:sldId id="353"/>
            <p14:sldId id="283"/>
            <p14:sldId id="429"/>
            <p14:sldId id="310"/>
            <p14:sldId id="354"/>
            <p14:sldId id="395"/>
            <p14:sldId id="356"/>
            <p14:sldId id="285"/>
            <p14:sldId id="357"/>
            <p14:sldId id="433"/>
            <p14:sldId id="358"/>
            <p14:sldId id="360"/>
            <p14:sldId id="284"/>
            <p14:sldId id="361"/>
            <p14:sldId id="293"/>
            <p14:sldId id="371"/>
          </p14:sldIdLst>
        </p14:section>
        <p14:section name="2.　いろいろな資源評価手法" id="{6816424B-34E0-4C01-B913-151D7F1831B6}">
          <p14:sldIdLst>
            <p14:sldId id="349"/>
            <p14:sldId id="373"/>
            <p14:sldId id="340"/>
            <p14:sldId id="374"/>
            <p14:sldId id="375"/>
            <p14:sldId id="376"/>
            <p14:sldId id="377"/>
            <p14:sldId id="378"/>
            <p14:sldId id="379"/>
            <p14:sldId id="381"/>
            <p14:sldId id="382"/>
            <p14:sldId id="383"/>
            <p14:sldId id="384"/>
            <p14:sldId id="386"/>
            <p14:sldId id="416"/>
            <p14:sldId id="389"/>
          </p14:sldIdLst>
        </p14:section>
        <p14:section name="3. いろいろな管理手法" id="{179F67B9-319C-4644-BD3C-EEF52F70337F}">
          <p14:sldIdLst>
            <p14:sldId id="350"/>
            <p14:sldId id="315"/>
            <p14:sldId id="316"/>
            <p14:sldId id="317"/>
            <p14:sldId id="318"/>
            <p14:sldId id="319"/>
            <p14:sldId id="392"/>
            <p14:sldId id="413"/>
            <p14:sldId id="322"/>
            <p14:sldId id="328"/>
            <p14:sldId id="329"/>
            <p14:sldId id="415"/>
            <p14:sldId id="330"/>
            <p14:sldId id="331"/>
            <p14:sldId id="332"/>
          </p14:sldIdLst>
        </p14:section>
        <p14:section name="4．日本の水産資源" id="{C9228465-21CF-4461-AB1C-5653B478388C}">
          <p14:sldIdLst>
            <p14:sldId id="397"/>
            <p14:sldId id="424"/>
            <p14:sldId id="399"/>
            <p14:sldId id="400"/>
            <p14:sldId id="418"/>
            <p14:sldId id="419"/>
            <p14:sldId id="423"/>
            <p14:sldId id="401"/>
            <p14:sldId id="402"/>
            <p14:sldId id="427"/>
          </p14:sldIdLst>
        </p14:section>
        <p14:section name="まとめ" id="{0F407EA4-199B-4885-BEA6-08B3E0513259}">
          <p14:sldIdLst>
            <p14:sldId id="431"/>
            <p14:sldId id="430"/>
            <p14:sldId id="396"/>
            <p14:sldId id="421"/>
            <p14:sldId id="428"/>
          </p14:sldIdLst>
        </p14:section>
        <p14:section name="参考文献" id="{6A631E4A-3C35-4422-A7A2-1272F8AFAFBE}">
          <p14:sldIdLst>
            <p14:sldId id="406"/>
            <p14:sldId id="432"/>
          </p14:sldIdLst>
        </p14:section>
        <p14:section name="予備" id="{FAB1A43E-594F-44F9-87A1-6C50B44BBF0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24" autoAdjust="0"/>
    <p:restoredTop sz="95494" autoAdjust="0"/>
  </p:normalViewPr>
  <p:slideViewPr>
    <p:cSldViewPr>
      <p:cViewPr varScale="1">
        <p:scale>
          <a:sx n="88" d="100"/>
          <a:sy n="88" d="100"/>
        </p:scale>
        <p:origin x="282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19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percentStacked"/>
        <c:varyColors val="0"/>
        <c:ser>
          <c:idx val="0"/>
          <c:order val="0"/>
          <c:tx>
            <c:strRef>
              <c:f>Sheet2!$A$2</c:f>
              <c:strCache>
                <c:ptCount val="1"/>
                <c:pt idx="0">
                  <c:v>低位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Sheet2!$B$1:$M$1</c:f>
              <c:numCache>
                <c:formatCode>General</c:formatCode>
                <c:ptCount val="12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</c:numCache>
            </c:numRef>
          </c:cat>
          <c:val>
            <c:numRef>
              <c:f>Sheet2!$B$2:$M$2</c:f>
              <c:numCache>
                <c:formatCode>General</c:formatCode>
                <c:ptCount val="12"/>
                <c:pt idx="0">
                  <c:v>35</c:v>
                </c:pt>
                <c:pt idx="1">
                  <c:v>36</c:v>
                </c:pt>
                <c:pt idx="2">
                  <c:v>39</c:v>
                </c:pt>
                <c:pt idx="3">
                  <c:v>42</c:v>
                </c:pt>
                <c:pt idx="4">
                  <c:v>40</c:v>
                </c:pt>
                <c:pt idx="5">
                  <c:v>43</c:v>
                </c:pt>
                <c:pt idx="6">
                  <c:v>42</c:v>
                </c:pt>
                <c:pt idx="7">
                  <c:v>37</c:v>
                </c:pt>
                <c:pt idx="8">
                  <c:v>34</c:v>
                </c:pt>
                <c:pt idx="9">
                  <c:v>33</c:v>
                </c:pt>
                <c:pt idx="10">
                  <c:v>35</c:v>
                </c:pt>
                <c:pt idx="11">
                  <c:v>36</c:v>
                </c:pt>
              </c:numCache>
            </c:numRef>
          </c:val>
        </c:ser>
        <c:ser>
          <c:idx val="1"/>
          <c:order val="1"/>
          <c:tx>
            <c:strRef>
              <c:f>Sheet2!$A$3</c:f>
              <c:strCache>
                <c:ptCount val="1"/>
                <c:pt idx="0">
                  <c:v>中位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cat>
            <c:numRef>
              <c:f>Sheet2!$B$1:$M$1</c:f>
              <c:numCache>
                <c:formatCode>General</c:formatCode>
                <c:ptCount val="12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</c:numCache>
            </c:numRef>
          </c:cat>
          <c:val>
            <c:numRef>
              <c:f>Sheet2!$B$3:$M$3</c:f>
              <c:numCache>
                <c:formatCode>General</c:formatCode>
                <c:ptCount val="12"/>
                <c:pt idx="0">
                  <c:v>30</c:v>
                </c:pt>
                <c:pt idx="1">
                  <c:v>33</c:v>
                </c:pt>
                <c:pt idx="2">
                  <c:v>30</c:v>
                </c:pt>
                <c:pt idx="3">
                  <c:v>30</c:v>
                </c:pt>
                <c:pt idx="4">
                  <c:v>28</c:v>
                </c:pt>
                <c:pt idx="5">
                  <c:v>32</c:v>
                </c:pt>
                <c:pt idx="6">
                  <c:v>28</c:v>
                </c:pt>
                <c:pt idx="7">
                  <c:v>35</c:v>
                </c:pt>
                <c:pt idx="8">
                  <c:v>40</c:v>
                </c:pt>
                <c:pt idx="9">
                  <c:v>37</c:v>
                </c:pt>
                <c:pt idx="10">
                  <c:v>34</c:v>
                </c:pt>
                <c:pt idx="11">
                  <c:v>36</c:v>
                </c:pt>
              </c:numCache>
            </c:numRef>
          </c:val>
        </c:ser>
        <c:ser>
          <c:idx val="2"/>
          <c:order val="2"/>
          <c:tx>
            <c:strRef>
              <c:f>Sheet2!$A$4</c:f>
              <c:strCache>
                <c:ptCount val="1"/>
                <c:pt idx="0">
                  <c:v>高位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Sheet2!$B$1:$M$1</c:f>
              <c:numCache>
                <c:formatCode>General</c:formatCode>
                <c:ptCount val="12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</c:numCache>
            </c:numRef>
          </c:cat>
          <c:val>
            <c:numRef>
              <c:f>Sheet2!$B$4:$M$4</c:f>
              <c:numCache>
                <c:formatCode>General</c:formatCode>
                <c:ptCount val="12"/>
                <c:pt idx="0">
                  <c:v>13</c:v>
                </c:pt>
                <c:pt idx="1">
                  <c:v>13</c:v>
                </c:pt>
                <c:pt idx="2">
                  <c:v>12</c:v>
                </c:pt>
                <c:pt idx="3">
                  <c:v>13</c:v>
                </c:pt>
                <c:pt idx="4">
                  <c:v>16</c:v>
                </c:pt>
                <c:pt idx="5">
                  <c:v>15</c:v>
                </c:pt>
                <c:pt idx="6">
                  <c:v>15</c:v>
                </c:pt>
                <c:pt idx="7">
                  <c:v>13</c:v>
                </c:pt>
                <c:pt idx="8">
                  <c:v>11</c:v>
                </c:pt>
                <c:pt idx="9">
                  <c:v>15</c:v>
                </c:pt>
                <c:pt idx="10">
                  <c:v>16</c:v>
                </c:pt>
                <c:pt idx="11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835302432"/>
        <c:axId val="-1875255744"/>
      </c:areaChart>
      <c:catAx>
        <c:axId val="-1835302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vert="horz"/>
          <a:lstStyle/>
          <a:p>
            <a:pPr>
              <a:defRPr/>
            </a:pPr>
            <a:endParaRPr lang="ja-JP"/>
          </a:p>
        </c:txPr>
        <c:crossAx val="-1875255744"/>
        <c:crosses val="autoZero"/>
        <c:auto val="1"/>
        <c:lblAlgn val="ctr"/>
        <c:lblOffset val="100"/>
        <c:noMultiLvlLbl val="0"/>
      </c:catAx>
      <c:valAx>
        <c:axId val="-1875255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ja-JP"/>
          </a:p>
        </c:txPr>
        <c:crossAx val="-1835302432"/>
        <c:crosses val="autoZero"/>
        <c:crossBetween val="midCat"/>
        <c:majorUnit val="0.25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2400"/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percentStacked"/>
        <c:varyColors val="0"/>
        <c:ser>
          <c:idx val="0"/>
          <c:order val="0"/>
          <c:tx>
            <c:strRef>
              <c:f>Sheet2!$A$7</c:f>
              <c:strCache>
                <c:ptCount val="1"/>
                <c:pt idx="0">
                  <c:v>低位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Sheet2!$B$6:$M$6</c:f>
              <c:numCache>
                <c:formatCode>General</c:formatCode>
                <c:ptCount val="12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</c:numCache>
            </c:numRef>
          </c:cat>
          <c:val>
            <c:numRef>
              <c:f>Sheet2!$B$7:$M$7</c:f>
              <c:numCache>
                <c:formatCode>General</c:formatCode>
                <c:ptCount val="12"/>
                <c:pt idx="0">
                  <c:v>9</c:v>
                </c:pt>
                <c:pt idx="1">
                  <c:v>9</c:v>
                </c:pt>
                <c:pt idx="2">
                  <c:v>9</c:v>
                </c:pt>
                <c:pt idx="3">
                  <c:v>9</c:v>
                </c:pt>
                <c:pt idx="4">
                  <c:v>9</c:v>
                </c:pt>
                <c:pt idx="5">
                  <c:v>9</c:v>
                </c:pt>
                <c:pt idx="6">
                  <c:v>9</c:v>
                </c:pt>
                <c:pt idx="7">
                  <c:v>8</c:v>
                </c:pt>
                <c:pt idx="8">
                  <c:v>7</c:v>
                </c:pt>
                <c:pt idx="9">
                  <c:v>7</c:v>
                </c:pt>
                <c:pt idx="10">
                  <c:v>5</c:v>
                </c:pt>
                <c:pt idx="11">
                  <c:v>5</c:v>
                </c:pt>
              </c:numCache>
            </c:numRef>
          </c:val>
        </c:ser>
        <c:ser>
          <c:idx val="1"/>
          <c:order val="1"/>
          <c:tx>
            <c:strRef>
              <c:f>Sheet2!$A$8</c:f>
              <c:strCache>
                <c:ptCount val="1"/>
                <c:pt idx="0">
                  <c:v>中位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cat>
            <c:numRef>
              <c:f>Sheet2!$B$6:$M$6</c:f>
              <c:numCache>
                <c:formatCode>General</c:formatCode>
                <c:ptCount val="12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</c:numCache>
            </c:numRef>
          </c:cat>
          <c:val>
            <c:numRef>
              <c:f>Sheet2!$B$8:$M$8</c:f>
              <c:numCache>
                <c:formatCode>General</c:formatCode>
                <c:ptCount val="12"/>
                <c:pt idx="0">
                  <c:v>6</c:v>
                </c:pt>
                <c:pt idx="1">
                  <c:v>7</c:v>
                </c:pt>
                <c:pt idx="2">
                  <c:v>8</c:v>
                </c:pt>
                <c:pt idx="3">
                  <c:v>7</c:v>
                </c:pt>
                <c:pt idx="4">
                  <c:v>6</c:v>
                </c:pt>
                <c:pt idx="5">
                  <c:v>7</c:v>
                </c:pt>
                <c:pt idx="6">
                  <c:v>6</c:v>
                </c:pt>
                <c:pt idx="7">
                  <c:v>9</c:v>
                </c:pt>
                <c:pt idx="8">
                  <c:v>11</c:v>
                </c:pt>
                <c:pt idx="9">
                  <c:v>10</c:v>
                </c:pt>
                <c:pt idx="10">
                  <c:v>11</c:v>
                </c:pt>
                <c:pt idx="11">
                  <c:v>11</c:v>
                </c:pt>
              </c:numCache>
            </c:numRef>
          </c:val>
        </c:ser>
        <c:ser>
          <c:idx val="2"/>
          <c:order val="2"/>
          <c:tx>
            <c:strRef>
              <c:f>Sheet2!$A$9</c:f>
              <c:strCache>
                <c:ptCount val="1"/>
                <c:pt idx="0">
                  <c:v>高位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Sheet2!$B$6:$M$6</c:f>
              <c:numCache>
                <c:formatCode>General</c:formatCode>
                <c:ptCount val="12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</c:numCache>
            </c:numRef>
          </c:cat>
          <c:val>
            <c:numRef>
              <c:f>Sheet2!$B$9:$M$9</c:f>
              <c:numCache>
                <c:formatCode>General</c:formatCode>
                <c:ptCount val="12"/>
                <c:pt idx="0">
                  <c:v>4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3</c:v>
                </c:pt>
                <c:pt idx="6">
                  <c:v>5</c:v>
                </c:pt>
                <c:pt idx="7">
                  <c:v>3</c:v>
                </c:pt>
                <c:pt idx="8">
                  <c:v>2</c:v>
                </c:pt>
                <c:pt idx="9">
                  <c:v>3</c:v>
                </c:pt>
                <c:pt idx="10">
                  <c:v>4</c:v>
                </c:pt>
                <c:pt idx="1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875256288"/>
        <c:axId val="-1875253024"/>
      </c:areaChart>
      <c:catAx>
        <c:axId val="-1875256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vert="horz"/>
          <a:lstStyle/>
          <a:p>
            <a:pPr>
              <a:defRPr/>
            </a:pPr>
            <a:endParaRPr lang="ja-JP"/>
          </a:p>
        </c:txPr>
        <c:crossAx val="-1875253024"/>
        <c:crosses val="autoZero"/>
        <c:auto val="1"/>
        <c:lblAlgn val="ctr"/>
        <c:lblOffset val="100"/>
        <c:noMultiLvlLbl val="0"/>
      </c:catAx>
      <c:valAx>
        <c:axId val="-1875253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ja-JP"/>
          </a:p>
        </c:txPr>
        <c:crossAx val="-1875256288"/>
        <c:crosses val="autoZero"/>
        <c:crossBetween val="midCat"/>
        <c:majorUnit val="0.25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2000"/>
      </a:pPr>
      <a:endParaRPr lang="ja-JP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Sheet2!$A$17</c:f>
              <c:strCache>
                <c:ptCount val="1"/>
                <c:pt idx="0">
                  <c:v>TAC対象</c:v>
                </c:pt>
              </c:strCache>
            </c:strRef>
          </c:tx>
          <c:spPr>
            <a:ln w="57150"/>
          </c:spPr>
          <c:marker>
            <c:spPr>
              <a:ln w="57150"/>
            </c:spPr>
          </c:marker>
          <c:cat>
            <c:numRef>
              <c:f>Sheet2!$B$16:$M$16</c:f>
              <c:numCache>
                <c:formatCode>General</c:formatCode>
                <c:ptCount val="12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</c:numCache>
            </c:numRef>
          </c:cat>
          <c:val>
            <c:numRef>
              <c:f>Sheet2!$B$17:$M$17</c:f>
              <c:numCache>
                <c:formatCode>General</c:formatCode>
                <c:ptCount val="12"/>
                <c:pt idx="0">
                  <c:v>0.47368421052631576</c:v>
                </c:pt>
                <c:pt idx="1">
                  <c:v>0.5</c:v>
                </c:pt>
                <c:pt idx="2">
                  <c:v>0.47368421052631576</c:v>
                </c:pt>
                <c:pt idx="3">
                  <c:v>0.47368421052631576</c:v>
                </c:pt>
                <c:pt idx="4">
                  <c:v>0.47368421052631576</c:v>
                </c:pt>
                <c:pt idx="5">
                  <c:v>0.47368421052631576</c:v>
                </c:pt>
                <c:pt idx="6">
                  <c:v>0.45</c:v>
                </c:pt>
                <c:pt idx="7">
                  <c:v>0.4</c:v>
                </c:pt>
                <c:pt idx="8">
                  <c:v>0.35</c:v>
                </c:pt>
                <c:pt idx="9">
                  <c:v>0.35</c:v>
                </c:pt>
                <c:pt idx="10">
                  <c:v>0.25</c:v>
                </c:pt>
                <c:pt idx="11">
                  <c:v>0.25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Sheet2!$A$18</c:f>
              <c:strCache>
                <c:ptCount val="1"/>
                <c:pt idx="0">
                  <c:v>非TAC</c:v>
                </c:pt>
              </c:strCache>
            </c:strRef>
          </c:tx>
          <c:spPr>
            <a:ln w="57150"/>
          </c:spPr>
          <c:marker>
            <c:spPr>
              <a:ln w="57150"/>
            </c:spPr>
          </c:marker>
          <c:cat>
            <c:numRef>
              <c:f>Sheet2!$B$16:$M$16</c:f>
              <c:numCache>
                <c:formatCode>General</c:formatCode>
                <c:ptCount val="12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</c:numCache>
            </c:numRef>
          </c:cat>
          <c:val>
            <c:numRef>
              <c:f>Sheet2!$B$18:$M$18</c:f>
              <c:numCache>
                <c:formatCode>General</c:formatCode>
                <c:ptCount val="12"/>
                <c:pt idx="0">
                  <c:v>0.44067796610169491</c:v>
                </c:pt>
                <c:pt idx="1">
                  <c:v>0.421875</c:v>
                </c:pt>
                <c:pt idx="2">
                  <c:v>0.4838709677419355</c:v>
                </c:pt>
                <c:pt idx="3">
                  <c:v>0.5</c:v>
                </c:pt>
                <c:pt idx="4">
                  <c:v>0.47692307692307695</c:v>
                </c:pt>
                <c:pt idx="5">
                  <c:v>0.47887323943661969</c:v>
                </c:pt>
                <c:pt idx="6">
                  <c:v>0.50769230769230766</c:v>
                </c:pt>
                <c:pt idx="7">
                  <c:v>0.44615384615384618</c:v>
                </c:pt>
                <c:pt idx="8">
                  <c:v>0.41538461538461541</c:v>
                </c:pt>
                <c:pt idx="9">
                  <c:v>0.4</c:v>
                </c:pt>
                <c:pt idx="10">
                  <c:v>0.46153846153846156</c:v>
                </c:pt>
                <c:pt idx="11">
                  <c:v>0.47692307692307695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Sheet2!$A$19</c:f>
              <c:strCache>
                <c:ptCount val="1"/>
                <c:pt idx="0">
                  <c:v>全魚種</c:v>
                </c:pt>
              </c:strCache>
            </c:strRef>
          </c:tx>
          <c:spPr>
            <a:ln w="57150"/>
          </c:spPr>
          <c:marker>
            <c:spPr>
              <a:ln w="57150"/>
            </c:spPr>
          </c:marker>
          <c:cat>
            <c:numRef>
              <c:f>Sheet2!$B$16:$M$16</c:f>
              <c:numCache>
                <c:formatCode>General</c:formatCode>
                <c:ptCount val="12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</c:numCache>
            </c:numRef>
          </c:cat>
          <c:val>
            <c:numRef>
              <c:f>Sheet2!$B$19:$M$19</c:f>
              <c:numCache>
                <c:formatCode>General</c:formatCode>
                <c:ptCount val="12"/>
                <c:pt idx="0">
                  <c:v>0.44871794871794873</c:v>
                </c:pt>
                <c:pt idx="1">
                  <c:v>0.43902439024390244</c:v>
                </c:pt>
                <c:pt idx="2">
                  <c:v>0.48148148148148145</c:v>
                </c:pt>
                <c:pt idx="3">
                  <c:v>0.49411764705882355</c:v>
                </c:pt>
                <c:pt idx="4">
                  <c:v>0.47619047619047616</c:v>
                </c:pt>
                <c:pt idx="5">
                  <c:v>0.4777777777777778</c:v>
                </c:pt>
                <c:pt idx="6">
                  <c:v>0.49411764705882355</c:v>
                </c:pt>
                <c:pt idx="7">
                  <c:v>0.43529411764705883</c:v>
                </c:pt>
                <c:pt idx="8">
                  <c:v>0.4</c:v>
                </c:pt>
                <c:pt idx="9">
                  <c:v>0.38823529411764707</c:v>
                </c:pt>
                <c:pt idx="10">
                  <c:v>0.41176470588235292</c:v>
                </c:pt>
                <c:pt idx="11">
                  <c:v>0.42352941176470588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875259008"/>
        <c:axId val="-1875254656"/>
      </c:lineChart>
      <c:catAx>
        <c:axId val="-1875259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1875254656"/>
        <c:crosses val="autoZero"/>
        <c:auto val="1"/>
        <c:lblAlgn val="ctr"/>
        <c:lblOffset val="100"/>
        <c:noMultiLvlLbl val="0"/>
      </c:catAx>
      <c:valAx>
        <c:axId val="-18752546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875259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992421131951523"/>
          <c:y val="0.45460287909186559"/>
          <c:w val="0.27808842495761338"/>
          <c:h val="0.27235086624361998"/>
        </c:manualLayout>
      </c:layout>
      <c:overlay val="1"/>
      <c:spPr>
        <a:solidFill>
          <a:schemeClr val="bg1"/>
        </a:solidFill>
      </c:spPr>
    </c:legend>
    <c:plotVisOnly val="1"/>
    <c:dispBlanksAs val="gap"/>
    <c:showDLblsOverMax val="0"/>
  </c:chart>
  <c:spPr>
    <a:ln w="57150"/>
  </c:spPr>
  <c:txPr>
    <a:bodyPr/>
    <a:lstStyle/>
    <a:p>
      <a:pPr>
        <a:defRPr sz="2400"/>
      </a:pPr>
      <a:endParaRPr lang="ja-JP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89072526424267"/>
          <c:y val="4.7347264445364655E-2"/>
          <c:w val="0.82356031322190271"/>
          <c:h val="0.83661209360576094"/>
        </c:manualLayout>
      </c:layout>
      <c:scatterChart>
        <c:scatterStyle val="lineMarker"/>
        <c:varyColors val="0"/>
        <c:ser>
          <c:idx val="4"/>
          <c:order val="4"/>
          <c:spPr>
            <a:ln w="38100">
              <a:solidFill>
                <a:srgbClr val="C00000"/>
              </a:solidFill>
            </a:ln>
          </c:spPr>
          <c:marker>
            <c:spPr>
              <a:ln w="38100">
                <a:noFill/>
              </a:ln>
            </c:spPr>
          </c:marker>
          <c:xVal>
            <c:numRef>
              <c:f>Sheet4!$A$2:$A$31</c:f>
              <c:numCache>
                <c:formatCode>General</c:formatCode>
                <c:ptCount val="30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</c:numCache>
            </c:numRef>
          </c:xVal>
          <c:yVal>
            <c:numRef>
              <c:f>Sheet4!$B$2:$B$31</c:f>
              <c:numCache>
                <c:formatCode>General</c:formatCode>
                <c:ptCount val="30"/>
                <c:pt idx="0">
                  <c:v>14.658640000000002</c:v>
                </c:pt>
                <c:pt idx="1">
                  <c:v>19.410980000000002</c:v>
                </c:pt>
                <c:pt idx="2">
                  <c:v>18.309929999999998</c:v>
                </c:pt>
                <c:pt idx="3">
                  <c:v>16.59036</c:v>
                </c:pt>
                <c:pt idx="4">
                  <c:v>36.518259999999998</c:v>
                </c:pt>
                <c:pt idx="5">
                  <c:v>38.76831</c:v>
                </c:pt>
                <c:pt idx="6">
                  <c:v>33.872020000000006</c:v>
                </c:pt>
                <c:pt idx="7">
                  <c:v>32.912430000000001</c:v>
                </c:pt>
                <c:pt idx="8">
                  <c:v>48.487160000000003</c:v>
                </c:pt>
                <c:pt idx="9">
                  <c:v>65.43032103050848</c:v>
                </c:pt>
                <c:pt idx="10">
                  <c:v>67.685209999999998</c:v>
                </c:pt>
                <c:pt idx="11">
                  <c:v>70.482174545454541</c:v>
                </c:pt>
                <c:pt idx="12">
                  <c:v>83.032000000000011</c:v>
                </c:pt>
                <c:pt idx="13">
                  <c:v>69.210247488148141</c:v>
                </c:pt>
                <c:pt idx="14">
                  <c:v>81.130039999999994</c:v>
                </c:pt>
                <c:pt idx="15">
                  <c:v>71.409040000000005</c:v>
                </c:pt>
                <c:pt idx="16">
                  <c:v>58.089019999999998</c:v>
                </c:pt>
                <c:pt idx="17">
                  <c:v>46.68218000000001</c:v>
                </c:pt>
                <c:pt idx="18">
                  <c:v>55.652033439948731</c:v>
                </c:pt>
                <c:pt idx="19">
                  <c:v>67.715329999999994</c:v>
                </c:pt>
                <c:pt idx="20">
                  <c:v>50.009999999999991</c:v>
                </c:pt>
                <c:pt idx="21">
                  <c:v>51.49675289999999</c:v>
                </c:pt>
                <c:pt idx="22">
                  <c:v>54.046599999999998</c:v>
                </c:pt>
                <c:pt idx="23">
                  <c:v>47.982295999999998</c:v>
                </c:pt>
                <c:pt idx="24">
                  <c:v>40.383511999999996</c:v>
                </c:pt>
                <c:pt idx="25">
                  <c:v>43.120691218398633</c:v>
                </c:pt>
                <c:pt idx="26">
                  <c:v>39.954165188942738</c:v>
                </c:pt>
                <c:pt idx="27">
                  <c:v>23.513999999999996</c:v>
                </c:pt>
                <c:pt idx="28">
                  <c:v>26.046000000000003</c:v>
                </c:pt>
                <c:pt idx="29">
                  <c:v>26.015999999999995</c:v>
                </c:pt>
              </c:numCache>
            </c:numRef>
          </c:yVal>
          <c:smooth val="0"/>
        </c:ser>
        <c:ser>
          <c:idx val="1"/>
          <c:order val="1"/>
          <c:spPr>
            <a:ln>
              <a:solidFill>
                <a:schemeClr val="bg1">
                  <a:lumMod val="65000"/>
                </a:schemeClr>
              </a:solidFill>
            </a:ln>
          </c:spPr>
          <c:xVal>
            <c:numRef>
              <c:f>Sheet4!$A$33:$A$34</c:f>
              <c:numCache>
                <c:formatCode>General</c:formatCode>
                <c:ptCount val="2"/>
                <c:pt idx="0">
                  <c:v>1970</c:v>
                </c:pt>
                <c:pt idx="1">
                  <c:v>2020</c:v>
                </c:pt>
              </c:numCache>
            </c:numRef>
          </c:xVal>
          <c:yVal>
            <c:numRef>
              <c:f>Sheet4!$B$33:$B$34</c:f>
              <c:numCache>
                <c:formatCode>General</c:formatCode>
                <c:ptCount val="2"/>
                <c:pt idx="0">
                  <c:v>83.032000000000011</c:v>
                </c:pt>
                <c:pt idx="1">
                  <c:v>83.032000000000011</c:v>
                </c:pt>
              </c:numCache>
            </c:numRef>
          </c:yVal>
          <c:smooth val="0"/>
        </c:ser>
        <c:ser>
          <c:idx val="2"/>
          <c:order val="2"/>
          <c:xVal>
            <c:numRef>
              <c:f>Sheet4!$A$33:$A$34</c:f>
              <c:numCache>
                <c:formatCode>General</c:formatCode>
                <c:ptCount val="2"/>
                <c:pt idx="0">
                  <c:v>1970</c:v>
                </c:pt>
                <c:pt idx="1">
                  <c:v>2020</c:v>
                </c:pt>
              </c:numCache>
            </c:numRef>
          </c:xVal>
          <c:yVal>
            <c:numRef>
              <c:f>Sheet4!$B$39:$B$40</c:f>
              <c:numCache>
                <c:formatCode>General</c:formatCode>
                <c:ptCount val="2"/>
                <c:pt idx="0">
                  <c:v>60.240880000000004</c:v>
                </c:pt>
                <c:pt idx="1">
                  <c:v>60.240880000000004</c:v>
                </c:pt>
              </c:numCache>
            </c:numRef>
          </c:yVal>
          <c:smooth val="0"/>
        </c:ser>
        <c:ser>
          <c:idx val="3"/>
          <c:order val="3"/>
          <c:xVal>
            <c:numRef>
              <c:f>Sheet4!$A$33:$A$34</c:f>
              <c:numCache>
                <c:formatCode>General</c:formatCode>
                <c:ptCount val="2"/>
                <c:pt idx="0">
                  <c:v>1970</c:v>
                </c:pt>
                <c:pt idx="1">
                  <c:v>2020</c:v>
                </c:pt>
              </c:numCache>
            </c:numRef>
          </c:xVal>
          <c:yVal>
            <c:numRef>
              <c:f>Sheet4!$B$37:$B$38</c:f>
              <c:numCache>
                <c:formatCode>General</c:formatCode>
                <c:ptCount val="2"/>
                <c:pt idx="0">
                  <c:v>37.449760000000005</c:v>
                </c:pt>
                <c:pt idx="1">
                  <c:v>37.449760000000005</c:v>
                </c:pt>
              </c:numCache>
            </c:numRef>
          </c:yVal>
          <c:smooth val="0"/>
        </c:ser>
        <c:ser>
          <c:idx val="0"/>
          <c:order val="0"/>
          <c:xVal>
            <c:numRef>
              <c:f>Sheet4!$A$33:$A$34</c:f>
              <c:numCache>
                <c:formatCode>General</c:formatCode>
                <c:ptCount val="2"/>
                <c:pt idx="0">
                  <c:v>1970</c:v>
                </c:pt>
                <c:pt idx="1">
                  <c:v>2020</c:v>
                </c:pt>
              </c:numCache>
            </c:numRef>
          </c:xVal>
          <c:yVal>
            <c:numRef>
              <c:f>Sheet4!$B$35:$B$36</c:f>
              <c:numCache>
                <c:formatCode>General</c:formatCode>
                <c:ptCount val="2"/>
                <c:pt idx="0">
                  <c:v>14.658640000000002</c:v>
                </c:pt>
                <c:pt idx="1">
                  <c:v>14.658640000000002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875257376"/>
        <c:axId val="-1875258464"/>
      </c:scatterChart>
      <c:valAx>
        <c:axId val="-1875257376"/>
        <c:scaling>
          <c:orientation val="minMax"/>
          <c:max val="2012"/>
          <c:min val="1980"/>
        </c:scaling>
        <c:delete val="0"/>
        <c:axPos val="b"/>
        <c:numFmt formatCode="General" sourceLinked="1"/>
        <c:majorTickMark val="out"/>
        <c:minorTickMark val="none"/>
        <c:tickLblPos val="nextTo"/>
        <c:crossAx val="-1875258464"/>
        <c:crosses val="autoZero"/>
        <c:crossBetween val="midCat"/>
      </c:valAx>
      <c:valAx>
        <c:axId val="-187525846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ja-JP"/>
                  <a:t>資源量または資源量指数</a:t>
                </a:r>
              </a:p>
            </c:rich>
          </c:tx>
          <c:layout>
            <c:manualLayout>
              <c:xMode val="edge"/>
              <c:yMode val="edge"/>
              <c:x val="0"/>
              <c:y val="7.0236408917527707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187525737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400"/>
      </a:pPr>
      <a:endParaRPr lang="ja-JP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Sheet3!$A$25</c:f>
              <c:strCache>
                <c:ptCount val="1"/>
                <c:pt idx="0">
                  <c:v>①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cat>
            <c:numRef>
              <c:f>Sheet3!$B$24:$K$24</c:f>
              <c:numCache>
                <c:formatCode>General</c:formatCode>
                <c:ptCount val="10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</c:numCache>
            </c:numRef>
          </c:cat>
          <c:val>
            <c:numRef>
              <c:f>Sheet3!$B$25:$K$25</c:f>
              <c:numCache>
                <c:formatCode>General</c:formatCode>
                <c:ptCount val="10"/>
                <c:pt idx="0">
                  <c:v>0.6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0.6</c:v>
                </c:pt>
                <c:pt idx="6">
                  <c:v>0.6</c:v>
                </c:pt>
                <c:pt idx="7">
                  <c:v>0.6</c:v>
                </c:pt>
                <c:pt idx="8">
                  <c:v>0.6</c:v>
                </c:pt>
                <c:pt idx="9">
                  <c:v>0.5</c:v>
                </c:pt>
              </c:numCache>
            </c:numRef>
          </c:val>
        </c:ser>
        <c:ser>
          <c:idx val="1"/>
          <c:order val="1"/>
          <c:tx>
            <c:strRef>
              <c:f>Sheet3!$A$26</c:f>
              <c:strCache>
                <c:ptCount val="1"/>
              </c:strCache>
            </c:strRef>
          </c:tx>
          <c:spPr>
            <a:solidFill>
              <a:sysClr val="window" lastClr="FFFFFF"/>
            </a:solidFill>
            <a:ln>
              <a:noFill/>
            </a:ln>
            <a:effectLst/>
          </c:spPr>
          <c:cat>
            <c:numRef>
              <c:f>Sheet3!$B$24:$K$24</c:f>
              <c:numCache>
                <c:formatCode>General</c:formatCode>
                <c:ptCount val="10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</c:numCache>
            </c:numRef>
          </c:cat>
          <c:val>
            <c:numRef>
              <c:f>Sheet3!$B$26:$K$26</c:f>
              <c:numCache>
                <c:formatCode>General</c:formatCode>
                <c:ptCount val="10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  <c:pt idx="4">
                  <c:v>0.4</c:v>
                </c:pt>
                <c:pt idx="5">
                  <c:v>0.4</c:v>
                </c:pt>
                <c:pt idx="6">
                  <c:v>0.4</c:v>
                </c:pt>
                <c:pt idx="7">
                  <c:v>0.5</c:v>
                </c:pt>
                <c:pt idx="8">
                  <c:v>0.4</c:v>
                </c:pt>
                <c:pt idx="9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70895600"/>
        <c:axId val="-1770897776"/>
      </c:areaChart>
      <c:lineChart>
        <c:grouping val="standard"/>
        <c:varyColors val="0"/>
        <c:ser>
          <c:idx val="2"/>
          <c:order val="2"/>
          <c:tx>
            <c:strRef>
              <c:f>Sheet3!$A$27</c:f>
              <c:strCache>
                <c:ptCount val="1"/>
                <c:pt idx="0">
                  <c:v>②</c:v>
                </c:pt>
              </c:strCache>
            </c:strRef>
          </c:tx>
          <c:spPr>
            <a:ln w="57150">
              <a:solidFill>
                <a:schemeClr val="accent6"/>
              </a:solidFill>
            </a:ln>
            <a:effectLst/>
          </c:spPr>
          <c:marker>
            <c:symbol val="circle"/>
            <c:size val="11"/>
            <c:spPr>
              <a:solidFill>
                <a:schemeClr val="accent6"/>
              </a:solidFill>
              <a:ln w="57150">
                <a:solidFill>
                  <a:schemeClr val="accent6"/>
                </a:solidFill>
              </a:ln>
            </c:spPr>
          </c:marker>
          <c:cat>
            <c:numRef>
              <c:f>Sheet3!$B$24:$K$24</c:f>
              <c:numCache>
                <c:formatCode>General</c:formatCode>
                <c:ptCount val="10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</c:numCache>
            </c:numRef>
          </c:cat>
          <c:val>
            <c:numRef>
              <c:f>Sheet3!$B$27:$K$27</c:f>
              <c:numCache>
                <c:formatCode>General</c:formatCode>
                <c:ptCount val="10"/>
                <c:pt idx="0">
                  <c:v>0.16666666666666699</c:v>
                </c:pt>
                <c:pt idx="1">
                  <c:v>0.15277777777777801</c:v>
                </c:pt>
                <c:pt idx="2">
                  <c:v>0.16666666666666699</c:v>
                </c:pt>
                <c:pt idx="3">
                  <c:v>0.15277777777777801</c:v>
                </c:pt>
                <c:pt idx="4">
                  <c:v>0.180555555555556</c:v>
                </c:pt>
                <c:pt idx="5">
                  <c:v>0.16666666666666699</c:v>
                </c:pt>
                <c:pt idx="6">
                  <c:v>0.16666666666666699</c:v>
                </c:pt>
                <c:pt idx="7">
                  <c:v>0.169014084507042</c:v>
                </c:pt>
                <c:pt idx="8">
                  <c:v>0.140845070422535</c:v>
                </c:pt>
                <c:pt idx="9">
                  <c:v>0.169014084507042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Sheet3!$A$28</c:f>
              <c:strCache>
                <c:ptCount val="1"/>
                <c:pt idx="0">
                  <c:v>③</c:v>
                </c:pt>
              </c:strCache>
            </c:strRef>
          </c:tx>
          <c:spPr>
            <a:ln w="57150">
              <a:solidFill>
                <a:schemeClr val="accent3"/>
              </a:solidFill>
            </a:ln>
          </c:spPr>
          <c:marker>
            <c:symbol val="triangle"/>
            <c:size val="11"/>
            <c:spPr>
              <a:solidFill>
                <a:schemeClr val="accent3"/>
              </a:solidFill>
              <a:ln w="57150">
                <a:solidFill>
                  <a:schemeClr val="accent3"/>
                </a:solidFill>
              </a:ln>
            </c:spPr>
          </c:marker>
          <c:cat>
            <c:numRef>
              <c:f>Sheet3!$B$24:$K$24</c:f>
              <c:numCache>
                <c:formatCode>General</c:formatCode>
                <c:ptCount val="10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</c:numCache>
            </c:numRef>
          </c:cat>
          <c:val>
            <c:numRef>
              <c:f>Sheet3!$B$28:$K$28</c:f>
              <c:numCache>
                <c:formatCode>General</c:formatCode>
                <c:ptCount val="10"/>
                <c:pt idx="0">
                  <c:v>0.7</c:v>
                </c:pt>
                <c:pt idx="1">
                  <c:v>0.6</c:v>
                </c:pt>
                <c:pt idx="2">
                  <c:v>0.6</c:v>
                </c:pt>
                <c:pt idx="3">
                  <c:v>0.6</c:v>
                </c:pt>
                <c:pt idx="4">
                  <c:v>0.6</c:v>
                </c:pt>
                <c:pt idx="5">
                  <c:v>0.6</c:v>
                </c:pt>
                <c:pt idx="6">
                  <c:v>0.6</c:v>
                </c:pt>
                <c:pt idx="7">
                  <c:v>0.5</c:v>
                </c:pt>
                <c:pt idx="8">
                  <c:v>0.4</c:v>
                </c:pt>
                <c:pt idx="9">
                  <c:v>0.4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770895600"/>
        <c:axId val="-1770897776"/>
      </c:lineChart>
      <c:catAx>
        <c:axId val="-1770895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ja-JP"/>
          </a:p>
        </c:txPr>
        <c:crossAx val="-1770897776"/>
        <c:crosses val="autoZero"/>
        <c:auto val="1"/>
        <c:lblAlgn val="ctr"/>
        <c:lblOffset val="100"/>
        <c:noMultiLvlLbl val="0"/>
      </c:catAx>
      <c:valAx>
        <c:axId val="-1770897776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ja-JP"/>
          </a:p>
        </c:txPr>
        <c:crossAx val="-1770895600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8834947726472764"/>
          <c:y val="3.9768675549381335E-2"/>
          <c:w val="0.3655954115171004"/>
          <c:h val="0.14582322154739147"/>
        </c:manualLayout>
      </c:layout>
      <c:overlay val="1"/>
      <c:spPr>
        <a:noFill/>
        <a:ln>
          <a:noFill/>
        </a:ln>
        <a:effectLst/>
      </c:spPr>
      <c:txPr>
        <a:bodyPr rot="0" vert="horz"/>
        <a:lstStyle/>
        <a:p>
          <a:pPr>
            <a:defRPr sz="1800"/>
          </a:pPr>
          <a:endParaRPr lang="ja-JP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/>
      </a:pPr>
      <a:endParaRPr lang="ja-JP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5"/>
          <c:order val="1"/>
          <c:tx>
            <c:strRef>
              <c:f>Sheet2!$A$24</c:f>
              <c:strCache>
                <c:ptCount val="1"/>
                <c:pt idx="0">
                  <c:v>② 最大漁獲量の1/10以下</c:v>
                </c:pt>
              </c:strCache>
            </c:strRef>
          </c:tx>
          <c:spPr>
            <a:ln w="57150"/>
          </c:spPr>
          <c:marker>
            <c:spPr>
              <a:ln w="57150"/>
            </c:spPr>
          </c:marker>
          <c:cat>
            <c:numRef>
              <c:f>Sheet2!$B$16:$X$16</c:f>
              <c:numCache>
                <c:formatCode>General</c:formatCode>
                <c:ptCount val="23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</c:numCache>
            </c:numRef>
          </c:cat>
          <c:val>
            <c:numRef>
              <c:f>Sheet2!$B$24:$X$24</c:f>
              <c:numCache>
                <c:formatCode>General</c:formatCode>
                <c:ptCount val="23"/>
                <c:pt idx="0">
                  <c:v>4.2253521126760597E-2</c:v>
                </c:pt>
                <c:pt idx="1">
                  <c:v>8.2191780821917804E-2</c:v>
                </c:pt>
                <c:pt idx="2">
                  <c:v>8.1081081081081099E-2</c:v>
                </c:pt>
                <c:pt idx="3">
                  <c:v>9.45945945945946E-2</c:v>
                </c:pt>
                <c:pt idx="4">
                  <c:v>9.3333333333333296E-2</c:v>
                </c:pt>
                <c:pt idx="5">
                  <c:v>0.17333333333333301</c:v>
                </c:pt>
                <c:pt idx="6">
                  <c:v>0.18181818181818199</c:v>
                </c:pt>
                <c:pt idx="7">
                  <c:v>0.20253164556962</c:v>
                </c:pt>
                <c:pt idx="8">
                  <c:v>0.1875</c:v>
                </c:pt>
                <c:pt idx="9">
                  <c:v>0.22222222222222199</c:v>
                </c:pt>
                <c:pt idx="10">
                  <c:v>0.19753086419753099</c:v>
                </c:pt>
                <c:pt idx="11">
                  <c:v>0.18292682926829301</c:v>
                </c:pt>
                <c:pt idx="12">
                  <c:v>0.17073170731707299</c:v>
                </c:pt>
                <c:pt idx="13">
                  <c:v>0.17073170731707299</c:v>
                </c:pt>
                <c:pt idx="14">
                  <c:v>0.15853658536585399</c:v>
                </c:pt>
                <c:pt idx="15">
                  <c:v>0.19512195121951201</c:v>
                </c:pt>
                <c:pt idx="16">
                  <c:v>0.18292682926829301</c:v>
                </c:pt>
                <c:pt idx="17">
                  <c:v>0.18292682926829301</c:v>
                </c:pt>
                <c:pt idx="18">
                  <c:v>0.19753086419753099</c:v>
                </c:pt>
                <c:pt idx="19">
                  <c:v>0.172839506172839</c:v>
                </c:pt>
                <c:pt idx="20">
                  <c:v>0.2</c:v>
                </c:pt>
              </c:numCache>
            </c:numRef>
          </c:val>
          <c:smooth val="0"/>
        </c:ser>
        <c:ser>
          <c:idx val="2"/>
          <c:order val="0"/>
          <c:tx>
            <c:strRef>
              <c:f>Sheet2!$A$19</c:f>
              <c:strCache>
                <c:ptCount val="1"/>
                <c:pt idx="0">
                  <c:v>③ 水準分けで低位</c:v>
                </c:pt>
              </c:strCache>
            </c:strRef>
          </c:tx>
          <c:spPr>
            <a:ln w="57150"/>
          </c:spPr>
          <c:marker>
            <c:spPr>
              <a:ln w="57150"/>
            </c:spPr>
          </c:marker>
          <c:cat>
            <c:numRef>
              <c:f>Sheet2!$B$16:$X$16</c:f>
              <c:numCache>
                <c:formatCode>General</c:formatCode>
                <c:ptCount val="23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</c:numCache>
            </c:numRef>
          </c:cat>
          <c:val>
            <c:numRef>
              <c:f>Sheet2!$B$19:$X$19</c:f>
              <c:numCache>
                <c:formatCode>General</c:formatCode>
                <c:ptCount val="23"/>
                <c:pt idx="11">
                  <c:v>0.44871794871794873</c:v>
                </c:pt>
                <c:pt idx="12">
                  <c:v>0.43902439024390244</c:v>
                </c:pt>
                <c:pt idx="13">
                  <c:v>0.48148148148148145</c:v>
                </c:pt>
                <c:pt idx="14">
                  <c:v>0.49411764705882355</c:v>
                </c:pt>
                <c:pt idx="15">
                  <c:v>0.47619047619047616</c:v>
                </c:pt>
                <c:pt idx="16">
                  <c:v>0.4777777777777778</c:v>
                </c:pt>
                <c:pt idx="17">
                  <c:v>0.49411764705882355</c:v>
                </c:pt>
                <c:pt idx="18">
                  <c:v>0.43529411764705883</c:v>
                </c:pt>
                <c:pt idx="19">
                  <c:v>0.4</c:v>
                </c:pt>
                <c:pt idx="20">
                  <c:v>0.38823529411764707</c:v>
                </c:pt>
                <c:pt idx="21">
                  <c:v>0.41176470588235292</c:v>
                </c:pt>
                <c:pt idx="22">
                  <c:v>0.42352941176470588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770894512"/>
        <c:axId val="-1770901584"/>
      </c:lineChart>
      <c:catAx>
        <c:axId val="-1770894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1770901584"/>
        <c:crosses val="autoZero"/>
        <c:auto val="1"/>
        <c:lblAlgn val="ctr"/>
        <c:lblOffset val="100"/>
        <c:noMultiLvlLbl val="0"/>
      </c:catAx>
      <c:valAx>
        <c:axId val="-17709015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-17708945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8.4168285690012029E-2"/>
          <c:y val="7.7570084805391987E-2"/>
          <c:w val="0.47802951866225885"/>
          <c:h val="0.28610078678126671"/>
        </c:manualLayout>
      </c:layout>
      <c:overlay val="1"/>
    </c:legend>
    <c:plotVisOnly val="1"/>
    <c:dispBlanksAs val="gap"/>
    <c:showDLblsOverMax val="0"/>
  </c:chart>
  <c:txPr>
    <a:bodyPr/>
    <a:lstStyle/>
    <a:p>
      <a:pPr>
        <a:defRPr sz="2400"/>
      </a:pPr>
      <a:endParaRPr lang="ja-JP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BC7DD-62FE-4975-A321-DA9CED0A0C18}" type="datetimeFigureOut">
              <a:rPr kumimoji="1" lang="ja-JP" altLang="en-US" smtClean="0"/>
              <a:t>2014/5/20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EE102-9891-4DC8-A296-7CC73BD306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9483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580F8-2DA6-4F0D-81FF-54968A6E2915}" type="datetimeFigureOut">
              <a:rPr kumimoji="1" lang="ja-JP" altLang="en-US" smtClean="0"/>
              <a:t>2014/5/20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EB34B-F072-4EAF-8BD2-A55A5BC1B3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3105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EB34B-F072-4EAF-8BD2-A55A5BC1B3A9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6529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 appropriate management</a:t>
            </a:r>
            <a:r>
              <a:rPr kumimoji="1" lang="en-US" altLang="ja-JP" baseline="0" dirty="0" smtClean="0"/>
              <a:t> tool depend on situations, such as objective, management regime, fleet type and resource type as shown in this figure.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59075-573D-4F06-90D2-8179E986EA34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8246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 appropriate management</a:t>
            </a:r>
            <a:r>
              <a:rPr kumimoji="1" lang="en-US" altLang="ja-JP" baseline="0" dirty="0" smtClean="0"/>
              <a:t> tool depend on situations, such as objective, management regime, fleet type and resource type as shown in this figure.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59075-573D-4F06-90D2-8179E986EA34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120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EB34B-F072-4EAF-8BD2-A55A5BC1B3A9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7175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EB34B-F072-4EAF-8BD2-A55A5BC1B3A9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3358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EB34B-F072-4EAF-8BD2-A55A5BC1B3A9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863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>
                <a:solidFill>
                  <a:schemeClr val="tx1"/>
                </a:solidFill>
              </a:rPr>
              <a:t>Technical measures are to control on the types of fishing gears allowed and restrictions on times and areas of harvest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59075-573D-4F06-90D2-8179E986EA34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5314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>
                <a:solidFill>
                  <a:schemeClr val="tx1"/>
                </a:solidFill>
              </a:rPr>
              <a:t>limits the total intensity of use of the gear fishers put into the water in order to catch fish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59075-573D-4F06-90D2-8179E986EA3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3507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 appropriate management</a:t>
            </a:r>
            <a:r>
              <a:rPr kumimoji="1" lang="en-US" altLang="ja-JP" baseline="0" dirty="0" smtClean="0"/>
              <a:t> tool depend on situations, such as objective, management regime, fleet type and resource type as shown in this figure.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59075-573D-4F06-90D2-8179E986EA3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6597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 appropriate management</a:t>
            </a:r>
            <a:r>
              <a:rPr kumimoji="1" lang="en-US" altLang="ja-JP" baseline="0" dirty="0" smtClean="0"/>
              <a:t> tool depend on situations, such as objective, management regime, fleet type and resource type as shown in this figure.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59075-573D-4F06-90D2-8179E986EA3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1884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 appropriate management</a:t>
            </a:r>
            <a:r>
              <a:rPr kumimoji="1" lang="en-US" altLang="ja-JP" baseline="0" dirty="0" smtClean="0"/>
              <a:t> tool depend on situations, such as objective, management regime, fleet type and resource type as shown in this figure.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59075-573D-4F06-90D2-8179E986EA3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6741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CC79676-3545-47E3-B157-3ED6464BFF4A}" type="datetime1">
              <a:rPr kumimoji="1" lang="ja-JP" altLang="en-US" smtClean="0"/>
              <a:t>2014/5/20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251144-966A-4876-8462-0F4C057ED54E}" type="datetime1">
              <a:rPr kumimoji="1" lang="ja-JP" altLang="en-US" smtClean="0"/>
              <a:t>2014/5/20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30D265-9A2D-41E3-BA5C-B29D6DFA0EB6}" type="datetime1">
              <a:rPr kumimoji="1" lang="ja-JP" altLang="en-US" smtClean="0"/>
              <a:t>2014/5/20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20B993-8938-4209-AE0C-5809EE611DE8}" type="datetime1">
              <a:rPr kumimoji="1" lang="ja-JP" altLang="en-US" smtClean="0"/>
              <a:t>2014/5/20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1418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580307"/>
            <a:ext cx="8229600" cy="4776043"/>
          </a:xfrm>
        </p:spPr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17806" y="15446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71263" y="407707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F28163-FC15-45D3-9E1E-2F48FEBAA44E}" type="datetime1">
              <a:rPr kumimoji="1" lang="ja-JP" altLang="en-US" smtClean="0"/>
              <a:t>2014/5/20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C618B00-D5F7-4C34-B109-CABD86068611}" type="datetime1">
              <a:rPr kumimoji="1" lang="ja-JP" altLang="en-US" smtClean="0"/>
              <a:t>2014/5/20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79C986-4EF6-4CD3-A59B-4B7D56FE7064}" type="datetime1">
              <a:rPr kumimoji="1" lang="ja-JP" altLang="en-US" smtClean="0"/>
              <a:t>2014/5/20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484159-5F49-4FE4-9F74-0BAE2E2F7976}" type="datetime1">
              <a:rPr kumimoji="1" lang="ja-JP" altLang="en-US" smtClean="0"/>
              <a:t>2014/5/20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32D1BB-C258-4180-B933-1C4D6DE2BBD4}" type="datetime1">
              <a:rPr kumimoji="1" lang="ja-JP" altLang="en-US" smtClean="0"/>
              <a:t>2014/5/20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962B176-40F8-4A79-B96A-E46557BCFFDA}" type="datetime1">
              <a:rPr kumimoji="1" lang="ja-JP" altLang="en-US" smtClean="0"/>
              <a:t>2014/5/20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37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539552" y="6356350"/>
            <a:ext cx="6624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sz="2000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フッター プレースホルダ 4"/>
          <p:cNvSpPr txBox="1">
            <a:spLocks/>
          </p:cNvSpPr>
          <p:nvPr userDrawn="1"/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6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hyperlink" Target="http://www.jfa.maff.go.jp/j/kanri/other/pdf/data4-1.pdf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4.png"/><Relationship Id="rId7" Type="http://schemas.openxmlformats.org/officeDocument/2006/relationships/image" Target="../media/image16.w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25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資源管理研修（初級）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522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Worm et al (2006)</a:t>
            </a:r>
            <a:r>
              <a:rPr kumimoji="1" lang="ja-JP" altLang="en-US" dirty="0" smtClean="0"/>
              <a:t>に対するつっこみ</a:t>
            </a:r>
            <a:r>
              <a:rPr kumimoji="1" lang="en-US" altLang="ja-JP" dirty="0" smtClean="0"/>
              <a:t>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2736304"/>
          </a:xfrm>
        </p:spPr>
        <p:txBody>
          <a:bodyPr>
            <a:norm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「漁獲量」を使った評価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「</a:t>
            </a:r>
            <a:r>
              <a:rPr lang="ja-JP" altLang="en-US" dirty="0"/>
              <a:t>漁獲量」の傾向が，「資源量」の</a:t>
            </a:r>
            <a:r>
              <a:rPr lang="ja-JP" altLang="en-US" dirty="0" smtClean="0"/>
              <a:t>傾向と考えて良いのか？</a:t>
            </a:r>
            <a:endParaRPr lang="en-US" altLang="ja-JP" dirty="0"/>
          </a:p>
          <a:p>
            <a:pPr lvl="1"/>
            <a:r>
              <a:rPr kumimoji="1" lang="ja-JP" altLang="en-US" dirty="0" smtClean="0"/>
              <a:t>資源管理による漁獲量制限が全く考慮されていない</a:t>
            </a:r>
            <a:endParaRPr kumimoji="1" lang="en-US" altLang="ja-JP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15616" y="4581128"/>
            <a:ext cx="73693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effectLst/>
              </a:rPr>
              <a:t>漁獲量＝（係数）</a:t>
            </a:r>
            <a:r>
              <a:rPr kumimoji="1" lang="en-US" altLang="ja-JP" sz="3200" dirty="0" smtClean="0">
                <a:effectLst/>
              </a:rPr>
              <a:t>×</a:t>
            </a:r>
            <a:r>
              <a:rPr kumimoji="1" lang="ja-JP" altLang="en-US" sz="3200" dirty="0" smtClean="0">
                <a:effectLst/>
              </a:rPr>
              <a:t>（努力量）</a:t>
            </a:r>
            <a:r>
              <a:rPr kumimoji="1" lang="en-US" altLang="ja-JP" sz="3200" dirty="0" smtClean="0">
                <a:effectLst/>
              </a:rPr>
              <a:t>×</a:t>
            </a:r>
            <a:r>
              <a:rPr kumimoji="1" lang="ja-JP" altLang="en-US" sz="3200" dirty="0" smtClean="0">
                <a:effectLst/>
              </a:rPr>
              <a:t>（資源量）</a:t>
            </a:r>
            <a:endParaRPr kumimoji="1" lang="en-US" altLang="ja-JP" sz="3200" dirty="0" smtClean="0">
              <a:effectLst/>
            </a:endParaRPr>
          </a:p>
          <a:p>
            <a:endParaRPr lang="en-US" altLang="ja-JP" sz="3200" dirty="0" smtClean="0">
              <a:effectLst/>
            </a:endParaRPr>
          </a:p>
          <a:p>
            <a:r>
              <a:rPr lang="ja-JP" altLang="en-US" sz="3200" dirty="0" smtClean="0">
                <a:solidFill>
                  <a:schemeClr val="bg1">
                    <a:lumMod val="65000"/>
                  </a:schemeClr>
                </a:solidFill>
                <a:effectLst/>
              </a:rPr>
              <a:t>（努力量一定であれば　漁獲量～資源量）</a:t>
            </a:r>
            <a:endParaRPr kumimoji="1" lang="ja-JP" altLang="en-US" sz="3200" dirty="0" smtClean="0">
              <a:solidFill>
                <a:schemeClr val="bg1">
                  <a:lumMod val="65000"/>
                </a:schemeClr>
              </a:solidFill>
              <a:effectLst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683568" y="4149080"/>
            <a:ext cx="8003232" cy="24482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606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/>
          <p:cNvSpPr/>
          <p:nvPr/>
        </p:nvSpPr>
        <p:spPr>
          <a:xfrm>
            <a:off x="269776" y="1536123"/>
            <a:ext cx="8604448" cy="49685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itchFamily="34" charset="0"/>
              <a:buChar char="•"/>
            </a:pP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en-US" altLang="ja-JP" sz="4000" dirty="0" smtClean="0"/>
              <a:t>Branch et al </a:t>
            </a:r>
            <a:r>
              <a:rPr lang="en-US" altLang="ja-JP" sz="4000" dirty="0"/>
              <a:t>(2011, </a:t>
            </a:r>
            <a:r>
              <a:rPr lang="en-US" altLang="ja-JP" sz="4000" dirty="0" smtClean="0"/>
              <a:t>CB)</a:t>
            </a:r>
            <a:br>
              <a:rPr lang="en-US" altLang="ja-JP" sz="4000" dirty="0" smtClean="0"/>
            </a:br>
            <a:r>
              <a:rPr lang="en-US" altLang="ja-JP" sz="3600" dirty="0" smtClean="0"/>
              <a:t>Contrasting </a:t>
            </a:r>
            <a:r>
              <a:rPr lang="en-US" altLang="ja-JP" sz="3600" dirty="0"/>
              <a:t>global </a:t>
            </a:r>
            <a:r>
              <a:rPr lang="en-US" altLang="ja-JP" sz="3600" dirty="0" smtClean="0"/>
              <a:t>trends</a:t>
            </a:r>
            <a:endParaRPr kumimoji="1" lang="ja-JP" altLang="en-US" sz="4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47" y="1556792"/>
            <a:ext cx="6564906" cy="5419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5411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en-US" altLang="ja-JP" sz="4000" dirty="0" smtClean="0"/>
              <a:t>Branch et al </a:t>
            </a:r>
            <a:r>
              <a:rPr lang="en-US" altLang="ja-JP" sz="4000" dirty="0"/>
              <a:t>(2011, </a:t>
            </a:r>
            <a:r>
              <a:rPr lang="en-US" altLang="ja-JP" sz="4000" dirty="0" smtClean="0"/>
              <a:t>CB)</a:t>
            </a:r>
            <a:br>
              <a:rPr lang="en-US" altLang="ja-JP" sz="4000" dirty="0" smtClean="0"/>
            </a:br>
            <a:r>
              <a:rPr lang="en-US" altLang="ja-JP" sz="3600" dirty="0" smtClean="0"/>
              <a:t>Contrasting </a:t>
            </a:r>
            <a:r>
              <a:rPr lang="en-US" altLang="ja-JP" sz="3600" dirty="0"/>
              <a:t>global </a:t>
            </a:r>
            <a:r>
              <a:rPr lang="en-US" altLang="ja-JP" sz="3600" dirty="0" smtClean="0"/>
              <a:t>trends</a:t>
            </a:r>
            <a:endParaRPr kumimoji="1" lang="ja-JP" altLang="en-US" sz="4000" dirty="0"/>
          </a:p>
        </p:txBody>
      </p:sp>
      <p:sp>
        <p:nvSpPr>
          <p:cNvPr id="5" name="角丸四角形 4"/>
          <p:cNvSpPr/>
          <p:nvPr/>
        </p:nvSpPr>
        <p:spPr>
          <a:xfrm>
            <a:off x="269776" y="1536123"/>
            <a:ext cx="8604448" cy="49685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itchFamily="34" charset="0"/>
              <a:buChar char="•"/>
            </a:pPr>
            <a:endParaRPr kumimoji="1" lang="ja-JP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44" b="70281"/>
          <a:stretch/>
        </p:blipFill>
        <p:spPr bwMode="auto">
          <a:xfrm>
            <a:off x="1628550" y="2571333"/>
            <a:ext cx="5688632" cy="363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4462724" y="3425100"/>
            <a:ext cx="2304256" cy="7920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>
            <a:stCxn id="3" idx="3"/>
          </p:cNvCxnSpPr>
          <p:nvPr/>
        </p:nvCxnSpPr>
        <p:spPr>
          <a:xfrm>
            <a:off x="6766980" y="3821144"/>
            <a:ext cx="864096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4449765" y="3994708"/>
            <a:ext cx="2304256" cy="202658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>
            <a:stCxn id="10" idx="3"/>
          </p:cNvCxnSpPr>
          <p:nvPr/>
        </p:nvCxnSpPr>
        <p:spPr>
          <a:xfrm>
            <a:off x="6754021" y="5007998"/>
            <a:ext cx="986331" cy="509234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7629679" y="3468539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資源量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740352" y="5262615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漁獲量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411760" y="1882902"/>
            <a:ext cx="4552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/>
              <a:t>東ベーリング海の</a:t>
            </a:r>
            <a:r>
              <a:rPr lang="en-US" altLang="ja-JP" sz="3200" dirty="0" smtClean="0"/>
              <a:t>rockfish</a:t>
            </a:r>
            <a:endParaRPr kumimoji="1" lang="ja-JP" alt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57283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en-US" altLang="ja-JP" sz="4000" dirty="0" smtClean="0"/>
              <a:t>Branch et al </a:t>
            </a:r>
            <a:r>
              <a:rPr lang="en-US" altLang="ja-JP" sz="4000" dirty="0"/>
              <a:t>(2011, </a:t>
            </a:r>
            <a:r>
              <a:rPr lang="en-US" altLang="ja-JP" sz="4000" dirty="0" smtClean="0"/>
              <a:t>CB)</a:t>
            </a:r>
            <a:br>
              <a:rPr lang="en-US" altLang="ja-JP" sz="4000" dirty="0" smtClean="0"/>
            </a:br>
            <a:r>
              <a:rPr lang="en-US" altLang="ja-JP" sz="3600" dirty="0" smtClean="0"/>
              <a:t>Contrasting </a:t>
            </a:r>
            <a:r>
              <a:rPr lang="en-US" altLang="ja-JP" sz="3600" dirty="0"/>
              <a:t>global </a:t>
            </a:r>
            <a:r>
              <a:rPr lang="en-US" altLang="ja-JP" sz="3600" dirty="0" smtClean="0"/>
              <a:t>trends</a:t>
            </a:r>
            <a:endParaRPr kumimoji="1" lang="ja-JP" altLang="en-US" sz="4000" dirty="0"/>
          </a:p>
        </p:txBody>
      </p:sp>
      <p:sp>
        <p:nvSpPr>
          <p:cNvPr id="5" name="角丸四角形 4"/>
          <p:cNvSpPr/>
          <p:nvPr/>
        </p:nvSpPr>
        <p:spPr>
          <a:xfrm>
            <a:off x="269776" y="1536123"/>
            <a:ext cx="8604448" cy="49685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itchFamily="34" charset="0"/>
              <a:buChar char="•"/>
            </a:pPr>
            <a:endParaRPr kumimoji="1" lang="ja-JP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5" t="683" r="33187" b="67845"/>
          <a:stretch/>
        </p:blipFill>
        <p:spPr bwMode="auto">
          <a:xfrm>
            <a:off x="2248287" y="2453024"/>
            <a:ext cx="4536504" cy="359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2385593" y="3236161"/>
            <a:ext cx="3974340" cy="12728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>
            <a:endCxn id="7" idx="1"/>
          </p:cNvCxnSpPr>
          <p:nvPr/>
        </p:nvCxnSpPr>
        <p:spPr>
          <a:xfrm flipV="1">
            <a:off x="6392109" y="3528549"/>
            <a:ext cx="818330" cy="349584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2392303" y="3619992"/>
            <a:ext cx="3967630" cy="1778089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>
            <a:stCxn id="10" idx="3"/>
          </p:cNvCxnSpPr>
          <p:nvPr/>
        </p:nvCxnSpPr>
        <p:spPr>
          <a:xfrm>
            <a:off x="6359933" y="4509037"/>
            <a:ext cx="936104" cy="364908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7210439" y="3236161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資源量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296037" y="4691491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漁獲量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965791" y="5899663"/>
            <a:ext cx="21336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48287" y="1662395"/>
            <a:ext cx="4647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/>
              <a:t>南アフリカのアジに似た魚</a:t>
            </a:r>
            <a:endParaRPr kumimoji="1" lang="ja-JP" alt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47152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en-US" altLang="ja-JP" sz="4000" dirty="0" smtClean="0"/>
              <a:t>Branch et al </a:t>
            </a:r>
            <a:r>
              <a:rPr lang="en-US" altLang="ja-JP" sz="4000" dirty="0"/>
              <a:t>(2011, </a:t>
            </a:r>
            <a:r>
              <a:rPr lang="en-US" altLang="ja-JP" sz="4000" dirty="0" smtClean="0"/>
              <a:t>CB)</a:t>
            </a:r>
            <a:br>
              <a:rPr lang="en-US" altLang="ja-JP" sz="4000" dirty="0" smtClean="0"/>
            </a:br>
            <a:r>
              <a:rPr lang="en-US" altLang="ja-JP" sz="3600" dirty="0" smtClean="0"/>
              <a:t>Contrasting </a:t>
            </a:r>
            <a:r>
              <a:rPr lang="en-US" altLang="ja-JP" sz="3600" dirty="0"/>
              <a:t>global </a:t>
            </a:r>
            <a:r>
              <a:rPr lang="en-US" altLang="ja-JP" sz="3600" dirty="0" smtClean="0"/>
              <a:t>trends</a:t>
            </a:r>
            <a:endParaRPr kumimoji="1" lang="ja-JP" altLang="en-US" sz="4000" dirty="0"/>
          </a:p>
        </p:txBody>
      </p:sp>
      <p:sp>
        <p:nvSpPr>
          <p:cNvPr id="5" name="角丸四角形 4"/>
          <p:cNvSpPr/>
          <p:nvPr/>
        </p:nvSpPr>
        <p:spPr>
          <a:xfrm>
            <a:off x="251520" y="1556792"/>
            <a:ext cx="8604448" cy="49685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itchFamily="34" charset="0"/>
              <a:buChar char="•"/>
            </a:pPr>
            <a:endParaRPr kumimoji="1" lang="ja-JP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75" y="1700808"/>
            <a:ext cx="6564906" cy="5419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  <p:sp>
        <p:nvSpPr>
          <p:cNvPr id="6" name="円/楕円 5"/>
          <p:cNvSpPr/>
          <p:nvPr/>
        </p:nvSpPr>
        <p:spPr>
          <a:xfrm>
            <a:off x="6012160" y="3068960"/>
            <a:ext cx="54104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4139952" y="5805264"/>
            <a:ext cx="54104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133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251520" y="1556792"/>
            <a:ext cx="8604448" cy="49685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itchFamily="34" charset="0"/>
              <a:buChar char="•"/>
            </a:pP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>
                <a:effectLst/>
              </a:rPr>
              <a:t>必ずしも，漁獲量は資源量とならない</a:t>
            </a:r>
            <a:endParaRPr kumimoji="1" lang="ja-JP" altLang="en-US" dirty="0">
              <a:effectLst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367510"/>
          </a:xfrm>
        </p:spPr>
        <p:txBody>
          <a:bodyPr/>
          <a:lstStyle/>
          <a:p>
            <a:r>
              <a:rPr lang="ja-JP" altLang="en-US" dirty="0"/>
              <a:t>主対象種で</a:t>
            </a:r>
            <a:r>
              <a:rPr lang="ja-JP" altLang="en-US" dirty="0" smtClean="0"/>
              <a:t>ない</a:t>
            </a:r>
            <a:endParaRPr lang="en-US" altLang="ja-JP" dirty="0" smtClean="0"/>
          </a:p>
          <a:p>
            <a:r>
              <a:rPr lang="ja-JP" altLang="en-US" dirty="0" smtClean="0"/>
              <a:t>主</a:t>
            </a:r>
            <a:r>
              <a:rPr lang="ja-JP" altLang="en-US" dirty="0"/>
              <a:t>な分布域でない場所での</a:t>
            </a:r>
            <a:r>
              <a:rPr lang="ja-JP" altLang="en-US" dirty="0" smtClean="0"/>
              <a:t>漁獲</a:t>
            </a:r>
            <a:endParaRPr lang="en-US" altLang="ja-JP" dirty="0" smtClean="0"/>
          </a:p>
          <a:p>
            <a:r>
              <a:rPr lang="ja-JP" altLang="en-US" dirty="0" smtClean="0"/>
              <a:t>種</a:t>
            </a:r>
            <a:r>
              <a:rPr lang="ja-JP" altLang="en-US" dirty="0"/>
              <a:t>の分類方法の</a:t>
            </a:r>
            <a:r>
              <a:rPr lang="ja-JP" altLang="en-US" dirty="0" smtClean="0"/>
              <a:t>変更</a:t>
            </a:r>
            <a:endParaRPr lang="en-US" altLang="ja-JP" dirty="0" smtClean="0"/>
          </a:p>
          <a:p>
            <a:r>
              <a:rPr lang="ja-JP" altLang="en-US" dirty="0" smtClean="0"/>
              <a:t>資源</a:t>
            </a:r>
            <a:r>
              <a:rPr lang="ja-JP" altLang="en-US" dirty="0"/>
              <a:t>管理・商業漁業から</a:t>
            </a:r>
            <a:r>
              <a:rPr lang="ja-JP" altLang="en-US" dirty="0" smtClean="0"/>
              <a:t>遊漁</a:t>
            </a:r>
            <a:r>
              <a:rPr lang="ja-JP" altLang="en-US" dirty="0"/>
              <a:t>への</a:t>
            </a:r>
            <a:r>
              <a:rPr lang="ja-JP" altLang="en-US" dirty="0" smtClean="0"/>
              <a:t>シフト</a:t>
            </a:r>
            <a:endParaRPr lang="en-US" altLang="ja-JP" dirty="0" smtClean="0"/>
          </a:p>
          <a:p>
            <a:r>
              <a:rPr lang="ja-JP" altLang="en-US" dirty="0" smtClean="0"/>
              <a:t>需要</a:t>
            </a:r>
            <a:r>
              <a:rPr lang="ja-JP" altLang="en-US" dirty="0"/>
              <a:t>の低下・石油価格の高騰による努力量の減少</a:t>
            </a:r>
            <a:r>
              <a:rPr lang="ja-JP" altLang="en-US" dirty="0" smtClean="0"/>
              <a:t>など</a:t>
            </a:r>
            <a:endParaRPr lang="en-US" altLang="ja-JP" dirty="0" smtClean="0"/>
          </a:p>
          <a:p>
            <a:r>
              <a:rPr lang="ja-JP" altLang="en-US" dirty="0" smtClean="0"/>
              <a:t>資源管理による漁獲制限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8908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どうすればいいのか？＝資源量推定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kumimoji="1" lang="en-US" altLang="ja-JP" dirty="0" smtClean="0">
                <a:sym typeface="Wingdings" panose="05000000000000000000" pitchFamily="2" charset="2"/>
              </a:rPr>
              <a:t> </a:t>
            </a:r>
            <a:r>
              <a:rPr kumimoji="1" lang="ja-JP" altLang="en-US" dirty="0" smtClean="0">
                <a:sym typeface="Wingdings" panose="05000000000000000000" pitchFamily="2" charset="2"/>
              </a:rPr>
              <a:t>漁獲量に加えて，補足的な様々な情報</a:t>
            </a:r>
            <a:endParaRPr kumimoji="1" lang="en-US" altLang="ja-JP" dirty="0" smtClean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kumimoji="1" lang="en-US" altLang="ja-JP" dirty="0" smtClean="0">
                <a:sym typeface="Wingdings" panose="05000000000000000000" pitchFamily="2" charset="2"/>
              </a:rPr>
              <a:t>	</a:t>
            </a:r>
            <a:r>
              <a:rPr kumimoji="1" lang="ja-JP" altLang="en-US" dirty="0" smtClean="0">
                <a:sym typeface="Wingdings" panose="05000000000000000000" pitchFamily="2" charset="2"/>
              </a:rPr>
              <a:t>（漁獲努力量，魚の体長・年齢組成など）</a:t>
            </a:r>
            <a:endParaRPr kumimoji="1" lang="en-US" altLang="ja-JP" dirty="0" smtClean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ja-JP" altLang="en-US" dirty="0" smtClean="0">
                <a:sym typeface="Wingdings" panose="05000000000000000000" pitchFamily="2" charset="2"/>
              </a:rPr>
              <a:t>　　</a:t>
            </a:r>
            <a:r>
              <a:rPr kumimoji="1" lang="ja-JP" altLang="en-US" dirty="0" smtClean="0">
                <a:sym typeface="Wingdings" panose="05000000000000000000" pitchFamily="2" charset="2"/>
              </a:rPr>
              <a:t>を用いて，資源量を推定する．</a:t>
            </a:r>
            <a:endParaRPr kumimoji="1" lang="en-US" altLang="ja-JP" dirty="0" smtClean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en-US" altLang="ja-JP" dirty="0" smtClean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en-US" altLang="ja-JP" dirty="0" smtClean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US" altLang="ja-JP" dirty="0">
                <a:sym typeface="Wingdings" panose="05000000000000000000" pitchFamily="2" charset="2"/>
              </a:rPr>
              <a:t> </a:t>
            </a:r>
            <a:r>
              <a:rPr lang="en-US" altLang="ja-JP" dirty="0" smtClean="0">
                <a:sym typeface="Wingdings" panose="05000000000000000000" pitchFamily="2" charset="2"/>
              </a:rPr>
              <a:t>       </a:t>
            </a:r>
            <a:r>
              <a:rPr lang="ja-JP" altLang="en-US" dirty="0" smtClean="0">
                <a:sym typeface="Wingdings" panose="05000000000000000000" pitchFamily="2" charset="2"/>
              </a:rPr>
              <a:t>推定した資源量を見て判断する．</a:t>
            </a:r>
            <a:endParaRPr kumimoji="1" lang="en-US" altLang="ja-JP" dirty="0" smtClean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en-US" altLang="ja-JP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kumimoji="1" lang="ja-JP" altLang="en-US" dirty="0"/>
          </a:p>
        </p:txBody>
      </p:sp>
      <p:sp>
        <p:nvSpPr>
          <p:cNvPr id="5" name="下矢印 4"/>
          <p:cNvSpPr/>
          <p:nvPr/>
        </p:nvSpPr>
        <p:spPr>
          <a:xfrm>
            <a:off x="4031940" y="3501008"/>
            <a:ext cx="1512168" cy="936104"/>
          </a:xfrm>
          <a:prstGeom prst="down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6507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en-US" altLang="ja-JP" sz="4000" dirty="0" smtClean="0"/>
              <a:t>Worm et al </a:t>
            </a:r>
            <a:r>
              <a:rPr lang="en-US" altLang="ja-JP" sz="4000" dirty="0"/>
              <a:t>(2009, Science) </a:t>
            </a:r>
            <a:r>
              <a:rPr lang="en-US" altLang="ja-JP" sz="4000" dirty="0" smtClean="0"/>
              <a:t/>
            </a:r>
            <a:br>
              <a:rPr lang="en-US" altLang="ja-JP" sz="4000" dirty="0" smtClean="0"/>
            </a:br>
            <a:r>
              <a:rPr lang="ja-JP" altLang="en-US" sz="4000" dirty="0" smtClean="0"/>
              <a:t>世界の漁業資源の回復</a:t>
            </a:r>
            <a:endParaRPr kumimoji="1" lang="ja-JP" altLang="en-US" sz="4000" dirty="0"/>
          </a:p>
        </p:txBody>
      </p:sp>
      <p:sp>
        <p:nvSpPr>
          <p:cNvPr id="5" name="角丸四角形 4"/>
          <p:cNvSpPr/>
          <p:nvPr/>
        </p:nvSpPr>
        <p:spPr>
          <a:xfrm>
            <a:off x="323528" y="1484784"/>
            <a:ext cx="8532440" cy="50405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3725626"/>
            <a:ext cx="5177950" cy="3079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4525015"/>
            <a:ext cx="3131840" cy="20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3923928" y="5805264"/>
            <a:ext cx="1224136" cy="86409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矢印コネクタ 9"/>
          <p:cNvCxnSpPr/>
          <p:nvPr/>
        </p:nvCxnSpPr>
        <p:spPr>
          <a:xfrm flipH="1" flipV="1">
            <a:off x="2987824" y="5661248"/>
            <a:ext cx="936104" cy="5760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407698" y="1617226"/>
            <a:ext cx="84781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ja-JP" altLang="en-US" sz="2800" dirty="0" smtClean="0">
                <a:solidFill>
                  <a:srgbClr val="FF0000"/>
                </a:solidFill>
              </a:rPr>
              <a:t>漁獲量でなく，資源量の推定結果</a:t>
            </a:r>
            <a:r>
              <a:rPr lang="ja-JP" altLang="en-US" sz="2800" dirty="0" smtClean="0"/>
              <a:t>で、資源の崩壊率を計算 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漁業なし資源量の</a:t>
            </a:r>
            <a:r>
              <a:rPr lang="en-US" altLang="ja-JP" sz="2800" dirty="0" smtClean="0"/>
              <a:t>10%</a:t>
            </a:r>
            <a:r>
              <a:rPr lang="ja-JP" altLang="en-US" sz="2800" dirty="0" smtClean="0"/>
              <a:t>以下を崩壊と定義）</a:t>
            </a:r>
            <a:endParaRPr lang="en-US" altLang="ja-JP" sz="2800" dirty="0" smtClean="0"/>
          </a:p>
          <a:p>
            <a:r>
              <a:rPr lang="ja-JP" altLang="en-US" sz="2800" dirty="0" smtClean="0"/>
              <a:t>⇒　約</a:t>
            </a:r>
            <a:r>
              <a:rPr lang="en-US" altLang="ja-JP" sz="2800" dirty="0" smtClean="0">
                <a:solidFill>
                  <a:srgbClr val="FF0000"/>
                </a:solidFill>
              </a:rPr>
              <a:t>14</a:t>
            </a:r>
            <a:r>
              <a:rPr lang="ja-JP" altLang="en-US" sz="2800" dirty="0" smtClean="0">
                <a:solidFill>
                  <a:srgbClr val="FF0000"/>
                </a:solidFill>
              </a:rPr>
              <a:t>％</a:t>
            </a:r>
            <a:r>
              <a:rPr lang="ja-JP" altLang="en-US" sz="2800" dirty="0" smtClean="0"/>
              <a:t>の資源が崩壊（</a:t>
            </a:r>
            <a:r>
              <a:rPr lang="en-US" altLang="ja-JP" sz="2800" dirty="0" smtClean="0">
                <a:solidFill>
                  <a:schemeClr val="accent1">
                    <a:lumMod val="75000"/>
                  </a:schemeClr>
                </a:solidFill>
              </a:rPr>
              <a:t>Worm et al 2006 </a:t>
            </a:r>
            <a:r>
              <a:rPr lang="ja-JP" altLang="en-US" sz="2800" dirty="0" smtClean="0">
                <a:solidFill>
                  <a:schemeClr val="accent1">
                    <a:lumMod val="75000"/>
                  </a:schemeClr>
                </a:solidFill>
              </a:rPr>
              <a:t>では</a:t>
            </a:r>
            <a:r>
              <a:rPr lang="en-US" altLang="ja-JP" sz="2800" dirty="0" smtClean="0">
                <a:solidFill>
                  <a:schemeClr val="accent1">
                    <a:lumMod val="75000"/>
                  </a:schemeClr>
                </a:solidFill>
              </a:rPr>
              <a:t>30%</a:t>
            </a:r>
            <a:r>
              <a:rPr lang="en-US" altLang="ja-JP" sz="2800" dirty="0" smtClean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sz="2800" dirty="0"/>
              <a:t>資源管理によって回復している資源もある</a:t>
            </a:r>
            <a:endParaRPr lang="en-US" altLang="ja-JP" sz="2800" dirty="0"/>
          </a:p>
          <a:p>
            <a:endParaRPr lang="en-US" altLang="ja-JP" sz="2800" dirty="0" smtClean="0"/>
          </a:p>
          <a:p>
            <a:endParaRPr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933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en-US" altLang="ja-JP" sz="4000" dirty="0" smtClean="0"/>
              <a:t>Worm et al </a:t>
            </a:r>
            <a:r>
              <a:rPr lang="en-US" altLang="ja-JP" sz="4000" dirty="0"/>
              <a:t>(2009, Science) </a:t>
            </a:r>
            <a:r>
              <a:rPr lang="ja-JP" altLang="en-US" sz="4000" dirty="0" smtClean="0"/>
              <a:t>に対するつっこみ</a:t>
            </a:r>
            <a:endParaRPr kumimoji="1" lang="ja-JP" altLang="en-US" sz="40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57199" y="1700808"/>
            <a:ext cx="8196749" cy="39159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sz="3200" dirty="0" smtClean="0"/>
              <a:t>資源評価がなされている資源は，漁獲量　　がわかっている資源の中の一部．　</a:t>
            </a:r>
            <a:endParaRPr lang="en-US" altLang="ja-JP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ja-JP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sz="3200" dirty="0" smtClean="0"/>
              <a:t>特に，資源評価なされている資源では，管理も行き届いているのでは？</a:t>
            </a:r>
            <a:endParaRPr lang="en-US" altLang="ja-JP" sz="3200" dirty="0" smtClean="0"/>
          </a:p>
          <a:p>
            <a:r>
              <a:rPr lang="ja-JP" altLang="en-US" sz="3200" dirty="0" smtClean="0"/>
              <a:t>   </a:t>
            </a:r>
            <a:r>
              <a:rPr lang="en-US" altLang="ja-JP" sz="3200" dirty="0" smtClean="0"/>
              <a:t>			</a:t>
            </a:r>
            <a:r>
              <a:rPr lang="ja-JP" altLang="en-US" sz="3200" dirty="0" smtClean="0"/>
              <a:t>（崩壊率にバイアスが？）</a:t>
            </a:r>
            <a:endParaRPr lang="en-US" altLang="ja-JP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ja-JP" sz="3200" dirty="0" smtClean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0923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3605"/>
            <a:ext cx="8229600" cy="1533187"/>
          </a:xfrm>
        </p:spPr>
        <p:txBody>
          <a:bodyPr>
            <a:noAutofit/>
          </a:bodyPr>
          <a:lstStyle/>
          <a:p>
            <a:r>
              <a:rPr lang="ja-JP" altLang="en-US" sz="3600" dirty="0" smtClean="0"/>
              <a:t>それに対する回答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ja-JP" altLang="en-US" sz="3600" dirty="0"/>
              <a:t>（</a:t>
            </a:r>
            <a:r>
              <a:rPr lang="en-US" altLang="ja-JP" sz="3600" dirty="0" smtClean="0"/>
              <a:t>Costello </a:t>
            </a:r>
            <a:r>
              <a:rPr lang="en-US" altLang="ja-JP" sz="3600" dirty="0"/>
              <a:t>et </a:t>
            </a:r>
            <a:r>
              <a:rPr lang="en-US" altLang="ja-JP" sz="3600" dirty="0" smtClean="0"/>
              <a:t>al</a:t>
            </a:r>
            <a:r>
              <a:rPr lang="ja-JP" altLang="en-US" sz="3600" dirty="0" err="1" smtClean="0"/>
              <a:t>，</a:t>
            </a:r>
            <a:r>
              <a:rPr lang="en-US" altLang="ja-JP" sz="3600" dirty="0" smtClean="0"/>
              <a:t>2012, Science)</a:t>
            </a:r>
            <a:r>
              <a:rPr lang="ja-JP" altLang="en-US" sz="3600" dirty="0"/>
              <a:t>　</a:t>
            </a:r>
            <a:endParaRPr kumimoji="1" lang="ja-JP" altLang="en-US" sz="3600" dirty="0"/>
          </a:p>
        </p:txBody>
      </p:sp>
      <p:sp>
        <p:nvSpPr>
          <p:cNvPr id="5" name="角丸四角形 4"/>
          <p:cNvSpPr/>
          <p:nvPr/>
        </p:nvSpPr>
        <p:spPr>
          <a:xfrm>
            <a:off x="179512" y="1556792"/>
            <a:ext cx="8676456" cy="49685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73016"/>
            <a:ext cx="5514857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287524" y="1757134"/>
            <a:ext cx="83992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ja-JP" altLang="en-US" sz="2800" dirty="0" smtClean="0"/>
              <a:t>漁獲量しかわからない資源</a:t>
            </a:r>
            <a:r>
              <a:rPr lang="ja-JP" altLang="en-US" sz="2800" dirty="0"/>
              <a:t>について，</a:t>
            </a:r>
            <a:r>
              <a:rPr lang="ja-JP" altLang="en-US" sz="2800" dirty="0" smtClean="0"/>
              <a:t>資源量と漁獲量の経験的な関係式</a:t>
            </a:r>
            <a:r>
              <a:rPr lang="ja-JP" altLang="en-US" sz="2800" dirty="0"/>
              <a:t>から</a:t>
            </a:r>
            <a:r>
              <a:rPr lang="ja-JP" altLang="en-US" sz="2800" dirty="0" smtClean="0"/>
              <a:t>，世界の資源動態を推定</a:t>
            </a:r>
            <a:endParaRPr lang="en-US" altLang="ja-JP" sz="28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ja-JP" altLang="en-US" sz="2800" dirty="0" smtClean="0"/>
              <a:t>最大漁獲量の</a:t>
            </a:r>
            <a:r>
              <a:rPr lang="en-US" altLang="ja-JP" sz="2800" dirty="0" smtClean="0"/>
              <a:t>1/10</a:t>
            </a:r>
            <a:r>
              <a:rPr lang="ja-JP" altLang="en-US" sz="2800" dirty="0" smtClean="0"/>
              <a:t>以下，という単純な方法よりも，資源崩壊率は小さい</a:t>
            </a:r>
            <a:endParaRPr kumimoji="1" lang="ja-JP" altLang="en-US" sz="2800" dirty="0" smtClean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3970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>
                <a:solidFill>
                  <a:srgbClr val="FFFFCC"/>
                </a:solidFill>
              </a:rPr>
              <a:t>資源管理研修（初級）</a:t>
            </a:r>
            <a:r>
              <a:rPr kumimoji="1" lang="en-US" altLang="ja-JP" dirty="0" smtClean="0">
                <a:solidFill>
                  <a:srgbClr val="FFFFCC"/>
                </a:solidFill>
              </a:rPr>
              <a:t/>
            </a:r>
            <a:br>
              <a:rPr kumimoji="1" lang="en-US" altLang="ja-JP" dirty="0" smtClean="0">
                <a:solidFill>
                  <a:srgbClr val="FFFFCC"/>
                </a:solidFill>
              </a:rPr>
            </a:br>
            <a:r>
              <a:rPr kumimoji="1" lang="en-US" altLang="ja-JP" dirty="0" smtClean="0">
                <a:solidFill>
                  <a:schemeClr val="bg1"/>
                </a:solidFill>
              </a:rPr>
              <a:t/>
            </a:r>
            <a:br>
              <a:rPr kumimoji="1" lang="en-US" altLang="ja-JP" dirty="0" smtClean="0">
                <a:solidFill>
                  <a:schemeClr val="bg1"/>
                </a:solidFill>
              </a:rPr>
            </a:br>
            <a:r>
              <a:rPr lang="ja-JP" altLang="en-US" dirty="0">
                <a:solidFill>
                  <a:schemeClr val="bg1"/>
                </a:solidFill>
              </a:rPr>
              <a:t>日本と世界の水産資源の現状</a:t>
            </a:r>
            <a:r>
              <a:rPr lang="ja-JP" altLang="en-US" dirty="0" smtClean="0">
                <a:solidFill>
                  <a:schemeClr val="bg1"/>
                </a:solidFill>
              </a:rPr>
              <a:t>と　資源</a:t>
            </a:r>
            <a:r>
              <a:rPr lang="ja-JP" altLang="en-US" dirty="0">
                <a:solidFill>
                  <a:schemeClr val="bg1"/>
                </a:solidFill>
              </a:rPr>
              <a:t>管理の目的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11560" y="4869160"/>
            <a:ext cx="7647756" cy="1800200"/>
          </a:xfrm>
        </p:spPr>
        <p:txBody>
          <a:bodyPr>
            <a:normAutofit/>
          </a:bodyPr>
          <a:lstStyle/>
          <a:p>
            <a:r>
              <a:rPr kumimoji="1" lang="ja-JP" altLang="en-US" sz="3600" dirty="0" smtClean="0">
                <a:solidFill>
                  <a:srgbClr val="FFFFCC"/>
                </a:solidFill>
              </a:rPr>
              <a:t>市野川　桃子</a:t>
            </a:r>
            <a:endParaRPr kumimoji="1" lang="en-US" altLang="ja-JP" sz="3600" dirty="0" smtClean="0">
              <a:solidFill>
                <a:srgbClr val="FFFFCC"/>
              </a:solidFill>
            </a:endParaRPr>
          </a:p>
          <a:p>
            <a:r>
              <a:rPr lang="ja-JP" altLang="en-US" dirty="0" smtClean="0">
                <a:solidFill>
                  <a:srgbClr val="FFFFCC"/>
                </a:solidFill>
              </a:rPr>
              <a:t>中央水産研究所　資源管理研究センター</a:t>
            </a:r>
            <a:endParaRPr kumimoji="1" lang="ja-JP" altLang="en-US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2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角丸四角形 2"/>
          <p:cNvSpPr/>
          <p:nvPr/>
        </p:nvSpPr>
        <p:spPr>
          <a:xfrm>
            <a:off x="683568" y="2710515"/>
            <a:ext cx="7704856" cy="1440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 err="1"/>
              <a:t>Pauly</a:t>
            </a:r>
            <a:r>
              <a:rPr lang="en-US" altLang="ja-JP" sz="2800" dirty="0"/>
              <a:t> and </a:t>
            </a:r>
            <a:r>
              <a:rPr lang="en-US" altLang="ja-JP" sz="2800" dirty="0" err="1"/>
              <a:t>Hilborn</a:t>
            </a:r>
            <a:r>
              <a:rPr lang="en-US" altLang="ja-JP" sz="2800" dirty="0"/>
              <a:t> (2013 Nature)</a:t>
            </a:r>
            <a:r>
              <a:rPr lang="ja-JP" altLang="en-US" sz="3200" dirty="0"/>
              <a:t>　</a:t>
            </a:r>
            <a:r>
              <a:rPr lang="en-US" altLang="ja-JP" sz="3200" dirty="0"/>
              <a:t/>
            </a:r>
            <a:br>
              <a:rPr lang="en-US" altLang="ja-JP" sz="3200" dirty="0"/>
            </a:br>
            <a:r>
              <a:rPr lang="en-US" altLang="ja-JP" sz="3200" dirty="0"/>
              <a:t>Does catch reflect abundance?</a:t>
            </a:r>
            <a:endParaRPr kumimoji="1" lang="ja-JP" altLang="en-US" sz="28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15816" y="1052736"/>
            <a:ext cx="5984873" cy="1224136"/>
          </a:xfrm>
        </p:spPr>
        <p:txBody>
          <a:bodyPr>
            <a:noAutofit/>
          </a:bodyPr>
          <a:lstStyle/>
          <a:p>
            <a:r>
              <a:rPr lang="ja-JP" altLang="en-US" sz="4000" dirty="0" smtClean="0"/>
              <a:t>議論はまだまだつづく</a:t>
            </a:r>
            <a:r>
              <a:rPr lang="ja-JP" altLang="en-US" sz="4000" dirty="0" err="1" smtClean="0"/>
              <a:t>．．</a:t>
            </a:r>
            <a:r>
              <a:rPr lang="en-US" altLang="ja-JP" sz="4000" dirty="0" smtClean="0"/>
              <a:t/>
            </a:r>
            <a:br>
              <a:rPr lang="en-US" altLang="ja-JP" sz="4000" dirty="0" smtClean="0"/>
            </a:br>
            <a:endParaRPr lang="ja-JP" altLang="en-US" sz="3600" dirty="0"/>
          </a:p>
        </p:txBody>
      </p:sp>
      <p:sp>
        <p:nvSpPr>
          <p:cNvPr id="4" name="角丸四角形 3"/>
          <p:cNvSpPr/>
          <p:nvPr/>
        </p:nvSpPr>
        <p:spPr>
          <a:xfrm>
            <a:off x="267809" y="4166737"/>
            <a:ext cx="4320480" cy="21425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altLang="ja-JP" sz="2800" dirty="0" err="1" smtClean="0">
                <a:solidFill>
                  <a:schemeClr val="tx1"/>
                </a:solidFill>
              </a:rPr>
              <a:t>Pauly</a:t>
            </a:r>
            <a:endParaRPr lang="en-US" altLang="ja-JP" sz="2800" dirty="0" smtClean="0">
              <a:solidFill>
                <a:schemeClr val="tx1"/>
              </a:solidFill>
            </a:endParaRPr>
          </a:p>
          <a:p>
            <a:r>
              <a:rPr lang="ja-JP" altLang="en-US" sz="2800" dirty="0" smtClean="0">
                <a:solidFill>
                  <a:schemeClr val="tx1"/>
                </a:solidFill>
              </a:rPr>
              <a:t>使う</a:t>
            </a:r>
            <a:r>
              <a:rPr lang="ja-JP" altLang="en-US" sz="2800" dirty="0">
                <a:solidFill>
                  <a:schemeClr val="tx1"/>
                </a:solidFill>
              </a:rPr>
              <a:t>とき</a:t>
            </a:r>
            <a:r>
              <a:rPr lang="ja-JP" altLang="en-US" sz="2800" dirty="0" smtClean="0">
                <a:solidFill>
                  <a:schemeClr val="tx1"/>
                </a:solidFill>
              </a:rPr>
              <a:t>に注意は必要だが、</a:t>
            </a:r>
            <a:r>
              <a:rPr lang="ja-JP" altLang="en-US" sz="2800" dirty="0">
                <a:solidFill>
                  <a:schemeClr val="tx1"/>
                </a:solidFill>
              </a:rPr>
              <a:t>それしかデータがないんだからしょうが</a:t>
            </a:r>
            <a:r>
              <a:rPr lang="ja-JP" altLang="en-US" sz="2800" dirty="0" smtClean="0">
                <a:solidFill>
                  <a:schemeClr val="tx1"/>
                </a:solidFill>
              </a:rPr>
              <a:t>ない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4716016" y="4166738"/>
            <a:ext cx="4067944" cy="21425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altLang="ja-JP" sz="2800" dirty="0" err="1" smtClean="0">
                <a:solidFill>
                  <a:schemeClr val="tx1"/>
                </a:solidFill>
              </a:rPr>
              <a:t>Hilborn</a:t>
            </a:r>
            <a:endParaRPr kumimoji="1" lang="en-US" altLang="ja-JP" sz="2800" dirty="0" smtClean="0">
              <a:solidFill>
                <a:schemeClr val="tx1"/>
              </a:solidFill>
            </a:endParaRPr>
          </a:p>
          <a:p>
            <a:r>
              <a:rPr kumimoji="1" lang="ja-JP" altLang="en-US" sz="2800" dirty="0" smtClean="0">
                <a:solidFill>
                  <a:schemeClr val="tx1"/>
                </a:solidFill>
              </a:rPr>
              <a:t>様々な要因によって、　漁獲量はバイアスするので、使うのは危険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" y="324349"/>
            <a:ext cx="2450407" cy="241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2847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539552" y="1544638"/>
            <a:ext cx="8426194" cy="2604442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2. </a:t>
            </a:r>
            <a:r>
              <a:rPr lang="ja-JP" altLang="en-US" dirty="0" smtClean="0"/>
              <a:t>いろいろな資源</a:t>
            </a:r>
            <a:r>
              <a:rPr lang="ja-JP" altLang="en-US" dirty="0" smtClean="0">
                <a:solidFill>
                  <a:srgbClr val="FF0000"/>
                </a:solidFill>
              </a:rPr>
              <a:t>評価</a:t>
            </a:r>
            <a:r>
              <a:rPr lang="ja-JP" altLang="en-US" dirty="0" smtClean="0"/>
              <a:t>手法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err="1" smtClean="0"/>
              <a:t>ー</a:t>
            </a:r>
            <a:r>
              <a:rPr kumimoji="1" lang="ja-JP" altLang="en-US" dirty="0" smtClean="0"/>
              <a:t>資源状態を正しく評価するためにー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265089"/>
            <a:ext cx="2088233" cy="2109607"/>
          </a:xfrm>
          <a:prstGeom prst="rect">
            <a:avLst/>
          </a:prstGeom>
        </p:spPr>
      </p:pic>
      <p:pic>
        <p:nvPicPr>
          <p:cNvPr id="2051" name="Picture 3" descr="C:\Users\momoko\AppData\Local\Microsoft\Windows\Temporary Internet Files\Content.IE5\0RB5F6I0\MC90008887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504704"/>
            <a:ext cx="2725358" cy="179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07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/>
              <a:t>なぜ</a:t>
            </a:r>
            <a:r>
              <a:rPr lang="en-US" altLang="ja-JP" sz="3600" dirty="0"/>
              <a:t>2</a:t>
            </a:r>
            <a:r>
              <a:rPr lang="ja-JP" altLang="en-US" sz="3600" dirty="0" err="1"/>
              <a:t>つの</a:t>
            </a:r>
            <a:r>
              <a:rPr lang="ja-JP" altLang="en-US" sz="3600" dirty="0"/>
              <a:t>対立する見方があるのか</a:t>
            </a:r>
            <a:r>
              <a:rPr lang="ja-JP" altLang="en-US" sz="3600" dirty="0" smtClean="0"/>
              <a:t>？</a:t>
            </a:r>
            <a:endParaRPr kumimoji="1" lang="ja-JP" altLang="en-US" sz="3600" dirty="0"/>
          </a:p>
        </p:txBody>
      </p:sp>
      <p:cxnSp>
        <p:nvCxnSpPr>
          <p:cNvPr id="5" name="直線矢印コネクタ 4"/>
          <p:cNvCxnSpPr>
            <a:stCxn id="9" idx="3"/>
            <a:endCxn id="10" idx="1"/>
          </p:cNvCxnSpPr>
          <p:nvPr/>
        </p:nvCxnSpPr>
        <p:spPr>
          <a:xfrm flipV="1">
            <a:off x="3779912" y="2700889"/>
            <a:ext cx="3960440" cy="12258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角丸四角形 5"/>
          <p:cNvSpPr/>
          <p:nvPr/>
        </p:nvSpPr>
        <p:spPr>
          <a:xfrm>
            <a:off x="4363450" y="1995987"/>
            <a:ext cx="2518008" cy="16424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 smtClean="0">
                <a:solidFill>
                  <a:schemeClr val="tx1"/>
                </a:solidFill>
              </a:rPr>
              <a:t>推定された資源量の　トレンド</a:t>
            </a:r>
            <a:endParaRPr kumimoji="1" lang="en-US" altLang="ja-JP" sz="3600" dirty="0" smtClean="0">
              <a:solidFill>
                <a:schemeClr val="tx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59412" y="1844824"/>
            <a:ext cx="3320500" cy="173664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/>
              <a:t>さまざまなデータを用いた</a:t>
            </a:r>
            <a:endParaRPr kumimoji="1" lang="en-US" altLang="ja-JP" sz="3200" dirty="0" smtClean="0"/>
          </a:p>
          <a:p>
            <a:pPr algn="ctr"/>
            <a:r>
              <a:rPr kumimoji="1" lang="ja-JP" altLang="en-US" sz="3200" dirty="0" smtClean="0"/>
              <a:t>資源評価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740352" y="1628800"/>
            <a:ext cx="800219" cy="21441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eaVert" wrap="none" rtlCol="0">
            <a:spAutoFit/>
          </a:bodyPr>
          <a:lstStyle/>
          <a:p>
            <a:r>
              <a:rPr kumimoji="1" lang="ja-JP" altLang="en-US" sz="4000" dirty="0" smtClean="0"/>
              <a:t>資源状態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477540" y="4126300"/>
            <a:ext cx="8063030" cy="2144177"/>
            <a:chOff x="477540" y="4126300"/>
            <a:chExt cx="8063030" cy="2144177"/>
          </a:xfrm>
        </p:grpSpPr>
        <p:cxnSp>
          <p:nvCxnSpPr>
            <p:cNvPr id="4" name="直線矢印コネクタ 3"/>
            <p:cNvCxnSpPr>
              <a:stCxn id="8" idx="3"/>
              <a:endCxn id="11" idx="1"/>
            </p:cNvCxnSpPr>
            <p:nvPr/>
          </p:nvCxnSpPr>
          <p:spPr>
            <a:xfrm flipV="1">
              <a:off x="3149967" y="5198389"/>
              <a:ext cx="4590384" cy="88731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角丸四角形 6"/>
            <p:cNvSpPr/>
            <p:nvPr/>
          </p:nvSpPr>
          <p:spPr>
            <a:xfrm>
              <a:off x="3931401" y="4710533"/>
              <a:ext cx="2806040" cy="115317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3600" dirty="0" smtClean="0">
                  <a:solidFill>
                    <a:schemeClr val="tx1"/>
                  </a:solidFill>
                </a:rPr>
                <a:t>漁獲量の　　トレンド</a:t>
              </a:r>
              <a:endParaRPr lang="en-US" altLang="ja-JP" sz="36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477540" y="4861471"/>
              <a:ext cx="2672427" cy="85129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dirty="0" smtClean="0"/>
                <a:t>漁獲量</a:t>
              </a: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7740351" y="4126300"/>
              <a:ext cx="800219" cy="214417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eaVert" wrap="none" rtlCol="0">
              <a:spAutoFit/>
            </a:bodyPr>
            <a:lstStyle/>
            <a:p>
              <a:r>
                <a:rPr kumimoji="1" lang="ja-JP" altLang="en-US" sz="4000" dirty="0" smtClean="0"/>
                <a:t>資源状態</a:t>
              </a:r>
            </a:p>
          </p:txBody>
        </p:sp>
      </p:grp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257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/>
              <a:t>なぜ</a:t>
            </a:r>
            <a:r>
              <a:rPr lang="en-US" altLang="ja-JP" sz="3600" dirty="0"/>
              <a:t>2</a:t>
            </a:r>
            <a:r>
              <a:rPr lang="ja-JP" altLang="en-US" sz="3600" dirty="0" err="1"/>
              <a:t>つの</a:t>
            </a:r>
            <a:r>
              <a:rPr lang="ja-JP" altLang="en-US" sz="3600" dirty="0"/>
              <a:t>対立する見方があるのか</a:t>
            </a:r>
            <a:r>
              <a:rPr lang="ja-JP" altLang="en-US" sz="3600" dirty="0" smtClean="0"/>
              <a:t>？</a:t>
            </a:r>
            <a:endParaRPr kumimoji="1" lang="ja-JP" altLang="en-US" sz="3600" dirty="0"/>
          </a:p>
        </p:txBody>
      </p:sp>
      <p:cxnSp>
        <p:nvCxnSpPr>
          <p:cNvPr id="29" name="直線矢印コネクタ 28"/>
          <p:cNvCxnSpPr>
            <a:stCxn id="33" idx="3"/>
            <a:endCxn id="36" idx="1"/>
          </p:cNvCxnSpPr>
          <p:nvPr/>
        </p:nvCxnSpPr>
        <p:spPr>
          <a:xfrm flipV="1">
            <a:off x="3149967" y="5198389"/>
            <a:ext cx="4590384" cy="88731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>
            <a:stCxn id="34" idx="3"/>
            <a:endCxn id="35" idx="1"/>
          </p:cNvCxnSpPr>
          <p:nvPr/>
        </p:nvCxnSpPr>
        <p:spPr>
          <a:xfrm flipV="1">
            <a:off x="3779912" y="2700889"/>
            <a:ext cx="3960440" cy="12258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角丸四角形 30"/>
          <p:cNvSpPr/>
          <p:nvPr/>
        </p:nvSpPr>
        <p:spPr>
          <a:xfrm>
            <a:off x="4363450" y="1995987"/>
            <a:ext cx="2518008" cy="164245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 smtClean="0">
                <a:solidFill>
                  <a:schemeClr val="bg1">
                    <a:lumMod val="75000"/>
                  </a:schemeClr>
                </a:solidFill>
              </a:rPr>
              <a:t>推定された資源量の　トレンド</a:t>
            </a:r>
            <a:endParaRPr kumimoji="1" lang="en-US" altLang="ja-JP" sz="3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2" name="角丸四角形 31"/>
          <p:cNvSpPr/>
          <p:nvPr/>
        </p:nvSpPr>
        <p:spPr>
          <a:xfrm>
            <a:off x="3931401" y="4710533"/>
            <a:ext cx="2806040" cy="115317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chemeClr val="tx1"/>
                </a:solidFill>
              </a:rPr>
              <a:t>漁獲量の　　トレンド</a:t>
            </a:r>
            <a:endParaRPr lang="en-US" altLang="ja-JP" sz="3600" dirty="0" smtClean="0">
              <a:solidFill>
                <a:schemeClr val="tx1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77540" y="4861471"/>
            <a:ext cx="2672427" cy="85129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 smtClean="0"/>
              <a:t>漁獲量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59412" y="1844824"/>
            <a:ext cx="3320500" cy="173664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>
                <a:solidFill>
                  <a:schemeClr val="bg1">
                    <a:lumMod val="75000"/>
                  </a:schemeClr>
                </a:solidFill>
              </a:rPr>
              <a:t>さまざまなデータを用いた</a:t>
            </a:r>
            <a:endParaRPr kumimoji="1" lang="en-US" altLang="ja-JP" sz="32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kumimoji="1" lang="ja-JP" altLang="en-US" sz="3200" dirty="0" smtClean="0">
                <a:solidFill>
                  <a:schemeClr val="bg1">
                    <a:lumMod val="75000"/>
                  </a:schemeClr>
                </a:solidFill>
              </a:rPr>
              <a:t>資源評価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740352" y="1628800"/>
            <a:ext cx="800219" cy="21441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eaVert"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chemeClr val="bg1">
                    <a:lumMod val="75000"/>
                  </a:schemeClr>
                </a:solidFill>
              </a:rPr>
              <a:t>資源状態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740351" y="4126300"/>
            <a:ext cx="800219" cy="2144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eaVert" wrap="none" rtlCol="0">
            <a:spAutoFit/>
          </a:bodyPr>
          <a:lstStyle/>
          <a:p>
            <a:r>
              <a:rPr kumimoji="1" lang="ja-JP" altLang="en-US" sz="4000" dirty="0" smtClean="0"/>
              <a:t>資源状態</a:t>
            </a:r>
          </a:p>
        </p:txBody>
      </p:sp>
      <p:sp>
        <p:nvSpPr>
          <p:cNvPr id="20" name="角丸四角形 19"/>
          <p:cNvSpPr/>
          <p:nvPr/>
        </p:nvSpPr>
        <p:spPr>
          <a:xfrm>
            <a:off x="628520" y="1754556"/>
            <a:ext cx="2982285" cy="200907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データ不足により資源量の推定値が得られない</a:t>
            </a:r>
            <a:endParaRPr kumimoji="1" lang="ja-JP" alt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57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/>
              <a:t>なぜ</a:t>
            </a:r>
            <a:r>
              <a:rPr lang="en-US" altLang="ja-JP" sz="3600" dirty="0"/>
              <a:t>2</a:t>
            </a:r>
            <a:r>
              <a:rPr lang="ja-JP" altLang="en-US" sz="3600" dirty="0" err="1"/>
              <a:t>つの</a:t>
            </a:r>
            <a:r>
              <a:rPr lang="ja-JP" altLang="en-US" sz="3600" dirty="0"/>
              <a:t>対立する見方があるのか</a:t>
            </a:r>
            <a:r>
              <a:rPr lang="ja-JP" altLang="en-US" sz="3600" dirty="0" smtClean="0"/>
              <a:t>？</a:t>
            </a:r>
            <a:endParaRPr kumimoji="1" lang="ja-JP" altLang="en-US" sz="3600" dirty="0"/>
          </a:p>
        </p:txBody>
      </p:sp>
      <p:cxnSp>
        <p:nvCxnSpPr>
          <p:cNvPr id="14" name="直線矢印コネクタ 13"/>
          <p:cNvCxnSpPr>
            <a:stCxn id="16" idx="3"/>
            <a:endCxn id="17" idx="1"/>
          </p:cNvCxnSpPr>
          <p:nvPr/>
        </p:nvCxnSpPr>
        <p:spPr>
          <a:xfrm flipV="1">
            <a:off x="3779912" y="2700889"/>
            <a:ext cx="3960440" cy="12258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角丸四角形 14"/>
          <p:cNvSpPr/>
          <p:nvPr/>
        </p:nvSpPr>
        <p:spPr>
          <a:xfrm>
            <a:off x="4363450" y="1995987"/>
            <a:ext cx="2518008" cy="164245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 smtClean="0">
                <a:solidFill>
                  <a:schemeClr val="bg1">
                    <a:lumMod val="75000"/>
                  </a:schemeClr>
                </a:solidFill>
              </a:rPr>
              <a:t>推定された資源量の　トレンド</a:t>
            </a:r>
            <a:endParaRPr kumimoji="1" lang="en-US" altLang="ja-JP" sz="3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9412" y="1844824"/>
            <a:ext cx="3320500" cy="173664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>
                <a:solidFill>
                  <a:schemeClr val="bg1">
                    <a:lumMod val="75000"/>
                  </a:schemeClr>
                </a:solidFill>
              </a:rPr>
              <a:t>さまざまなデータを用いた</a:t>
            </a:r>
            <a:endParaRPr kumimoji="1" lang="en-US" altLang="ja-JP" sz="32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kumimoji="1" lang="ja-JP" altLang="en-US" sz="3200" dirty="0" smtClean="0">
                <a:solidFill>
                  <a:schemeClr val="bg1">
                    <a:lumMod val="75000"/>
                  </a:schemeClr>
                </a:solidFill>
              </a:rPr>
              <a:t>資源評価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740352" y="1628800"/>
            <a:ext cx="800219" cy="21441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eaVert"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chemeClr val="bg1">
                    <a:lumMod val="75000"/>
                  </a:schemeClr>
                </a:solidFill>
              </a:rPr>
              <a:t>資源状態</a:t>
            </a:r>
          </a:p>
        </p:txBody>
      </p:sp>
      <p:sp>
        <p:nvSpPr>
          <p:cNvPr id="20" name="角丸四角形 19"/>
          <p:cNvSpPr/>
          <p:nvPr/>
        </p:nvSpPr>
        <p:spPr>
          <a:xfrm>
            <a:off x="4346582" y="1772398"/>
            <a:ext cx="2808311" cy="185697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推定値の</a:t>
            </a:r>
            <a:endParaRPr kumimoji="1" lang="en-US" altLang="ja-JP" sz="2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kumimoji="1" lang="ja-JP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不確実性</a:t>
            </a:r>
            <a:endParaRPr kumimoji="1" lang="en-US" altLang="ja-JP" sz="2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kumimoji="1" lang="en-US" altLang="ja-JP" sz="2800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kumimoji="1" lang="ja-JP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信用できない</a:t>
            </a:r>
            <a:endParaRPr kumimoji="1" lang="ja-JP" alt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9" name="直線矢印コネクタ 18"/>
          <p:cNvCxnSpPr>
            <a:stCxn id="22" idx="3"/>
            <a:endCxn id="23" idx="1"/>
          </p:cNvCxnSpPr>
          <p:nvPr/>
        </p:nvCxnSpPr>
        <p:spPr>
          <a:xfrm flipV="1">
            <a:off x="3149967" y="5198389"/>
            <a:ext cx="4590384" cy="88731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角丸四角形 20"/>
          <p:cNvSpPr/>
          <p:nvPr/>
        </p:nvSpPr>
        <p:spPr>
          <a:xfrm>
            <a:off x="3931401" y="4710533"/>
            <a:ext cx="2806040" cy="115317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chemeClr val="tx1"/>
                </a:solidFill>
              </a:rPr>
              <a:t>漁獲量の　　トレンド</a:t>
            </a:r>
            <a:endParaRPr lang="en-US" altLang="ja-JP" sz="3600" dirty="0" smtClean="0">
              <a:solidFill>
                <a:schemeClr val="tx1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77540" y="4861471"/>
            <a:ext cx="2672427" cy="85129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 smtClean="0"/>
              <a:t>漁獲量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740351" y="4126300"/>
            <a:ext cx="800219" cy="2144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eaVert" wrap="none" rtlCol="0">
            <a:spAutoFit/>
          </a:bodyPr>
          <a:lstStyle/>
          <a:p>
            <a:r>
              <a:rPr kumimoji="1" lang="ja-JP" altLang="en-US" sz="4000" dirty="0" smtClean="0"/>
              <a:t>資源状態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608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/>
              <a:t>なぜ</a:t>
            </a:r>
            <a:r>
              <a:rPr lang="en-US" altLang="ja-JP" sz="3600" dirty="0"/>
              <a:t>2</a:t>
            </a:r>
            <a:r>
              <a:rPr lang="ja-JP" altLang="en-US" sz="3600" dirty="0" err="1"/>
              <a:t>つの</a:t>
            </a:r>
            <a:r>
              <a:rPr lang="ja-JP" altLang="en-US" sz="3600" dirty="0"/>
              <a:t>対立する見方があるのか</a:t>
            </a:r>
            <a:r>
              <a:rPr lang="ja-JP" altLang="en-US" sz="3600" dirty="0" smtClean="0"/>
              <a:t>？</a:t>
            </a:r>
            <a:endParaRPr kumimoji="1" lang="ja-JP" altLang="en-US" sz="3600" dirty="0"/>
          </a:p>
        </p:txBody>
      </p:sp>
      <p:cxnSp>
        <p:nvCxnSpPr>
          <p:cNvPr id="13" name="直線矢印コネクタ 12"/>
          <p:cNvCxnSpPr>
            <a:stCxn id="17" idx="3"/>
            <a:endCxn id="20" idx="1"/>
          </p:cNvCxnSpPr>
          <p:nvPr/>
        </p:nvCxnSpPr>
        <p:spPr>
          <a:xfrm flipV="1">
            <a:off x="3149967" y="5198389"/>
            <a:ext cx="4590384" cy="88731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>
            <a:stCxn id="18" idx="3"/>
            <a:endCxn id="19" idx="1"/>
          </p:cNvCxnSpPr>
          <p:nvPr/>
        </p:nvCxnSpPr>
        <p:spPr>
          <a:xfrm flipV="1">
            <a:off x="3779912" y="2700889"/>
            <a:ext cx="3960440" cy="12258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角丸四角形 14"/>
          <p:cNvSpPr/>
          <p:nvPr/>
        </p:nvSpPr>
        <p:spPr>
          <a:xfrm>
            <a:off x="4363450" y="1995987"/>
            <a:ext cx="2518008" cy="16424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 smtClean="0">
                <a:solidFill>
                  <a:schemeClr val="tx1"/>
                </a:solidFill>
              </a:rPr>
              <a:t>推定された資源量の　トレンド</a:t>
            </a:r>
            <a:endParaRPr kumimoji="1" lang="en-US" altLang="ja-JP" sz="3600" dirty="0" smtClean="0">
              <a:solidFill>
                <a:schemeClr val="tx1"/>
              </a:solidFill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3931401" y="4710533"/>
            <a:ext cx="2806040" cy="115317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chemeClr val="bg1">
                    <a:lumMod val="75000"/>
                  </a:schemeClr>
                </a:solidFill>
              </a:rPr>
              <a:t>漁獲量の　　トレンド</a:t>
            </a:r>
            <a:endParaRPr lang="en-US" altLang="ja-JP" sz="3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77540" y="4861471"/>
            <a:ext cx="2672427" cy="85129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 smtClean="0">
                <a:solidFill>
                  <a:schemeClr val="bg1">
                    <a:lumMod val="75000"/>
                  </a:schemeClr>
                </a:solidFill>
              </a:rPr>
              <a:t>漁獲量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59412" y="1844824"/>
            <a:ext cx="3320500" cy="173664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/>
              <a:t>さまざまなデータを用いた</a:t>
            </a:r>
            <a:endParaRPr kumimoji="1" lang="en-US" altLang="ja-JP" sz="3200" dirty="0" smtClean="0"/>
          </a:p>
          <a:p>
            <a:pPr algn="ctr"/>
            <a:r>
              <a:rPr kumimoji="1" lang="ja-JP" altLang="en-US" sz="3200" dirty="0" smtClean="0"/>
              <a:t>資源評価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740352" y="1628800"/>
            <a:ext cx="800219" cy="21441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eaVert" wrap="none" rtlCol="0">
            <a:spAutoFit/>
          </a:bodyPr>
          <a:lstStyle/>
          <a:p>
            <a:r>
              <a:rPr kumimoji="1" lang="ja-JP" altLang="en-US" sz="4000" dirty="0" smtClean="0"/>
              <a:t>資源状態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740351" y="4126300"/>
            <a:ext cx="800219" cy="21441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eaVert"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chemeClr val="bg1">
                    <a:lumMod val="75000"/>
                  </a:schemeClr>
                </a:solidFill>
              </a:rPr>
              <a:t>資源状態</a:t>
            </a:r>
          </a:p>
        </p:txBody>
      </p:sp>
      <p:sp>
        <p:nvSpPr>
          <p:cNvPr id="12" name="角丸四角形 11"/>
          <p:cNvSpPr/>
          <p:nvPr/>
        </p:nvSpPr>
        <p:spPr>
          <a:xfrm>
            <a:off x="4257578" y="4720993"/>
            <a:ext cx="2153685" cy="1142714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努力量は　一定でない</a:t>
            </a:r>
            <a:endParaRPr kumimoji="1" lang="en-US" altLang="ja-JP" sz="2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988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角丸四角形 2"/>
          <p:cNvSpPr/>
          <p:nvPr/>
        </p:nvSpPr>
        <p:spPr>
          <a:xfrm>
            <a:off x="251520" y="1628800"/>
            <a:ext cx="8640960" cy="273630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59522" y="4436046"/>
            <a:ext cx="7280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 smtClean="0">
                <a:solidFill>
                  <a:srgbClr val="FF0000"/>
                </a:solidFill>
              </a:rPr>
              <a:t>資源研究者の基本的な目的</a:t>
            </a:r>
          </a:p>
        </p:txBody>
      </p:sp>
      <p:cxnSp>
        <p:nvCxnSpPr>
          <p:cNvPr id="14" name="直線矢印コネクタ 13"/>
          <p:cNvCxnSpPr>
            <a:stCxn id="16" idx="3"/>
            <a:endCxn id="17" idx="1"/>
          </p:cNvCxnSpPr>
          <p:nvPr/>
        </p:nvCxnSpPr>
        <p:spPr>
          <a:xfrm flipV="1">
            <a:off x="3779912" y="2988921"/>
            <a:ext cx="3960440" cy="12258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角丸四角形 14"/>
          <p:cNvSpPr/>
          <p:nvPr/>
        </p:nvSpPr>
        <p:spPr>
          <a:xfrm>
            <a:off x="4363450" y="2284019"/>
            <a:ext cx="2518008" cy="16424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 smtClean="0">
                <a:solidFill>
                  <a:schemeClr val="tx1"/>
                </a:solidFill>
              </a:rPr>
              <a:t>推定された資源量の　トレンド</a:t>
            </a:r>
            <a:endParaRPr kumimoji="1" lang="en-US" altLang="ja-JP" sz="3600" dirty="0" smtClean="0">
              <a:solidFill>
                <a:schemeClr val="tx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9412" y="2132856"/>
            <a:ext cx="3320500" cy="173664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/>
              <a:t>さまざまなデータを用いた</a:t>
            </a:r>
            <a:endParaRPr kumimoji="1" lang="en-US" altLang="ja-JP" sz="3200" dirty="0" smtClean="0"/>
          </a:p>
          <a:p>
            <a:pPr algn="ctr"/>
            <a:r>
              <a:rPr kumimoji="1" lang="ja-JP" altLang="en-US" sz="3200" dirty="0" smtClean="0"/>
              <a:t>資源評価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740352" y="1916832"/>
            <a:ext cx="800219" cy="21441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eaVert" wrap="none" rtlCol="0">
            <a:spAutoFit/>
          </a:bodyPr>
          <a:lstStyle/>
          <a:p>
            <a:r>
              <a:rPr kumimoji="1" lang="ja-JP" altLang="en-US" sz="4000" dirty="0" smtClean="0"/>
              <a:t>資源状態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215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800" dirty="0" smtClean="0"/>
              <a:t>資源評価の流れ</a:t>
            </a:r>
            <a:endParaRPr kumimoji="1" lang="ja-JP" altLang="en-US" sz="4800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ea"/>
              <a:buAutoNum type="circleNumDbPlain"/>
            </a:pPr>
            <a:r>
              <a:rPr kumimoji="1" lang="ja-JP" altLang="en-US" sz="3600" dirty="0" smtClean="0"/>
              <a:t>情報の収集</a:t>
            </a:r>
            <a:endParaRPr kumimoji="1" lang="en-US" altLang="ja-JP" sz="3600" dirty="0" smtClean="0"/>
          </a:p>
          <a:p>
            <a:pPr marL="742950" indent="-742950">
              <a:buFont typeface="+mj-ea"/>
              <a:buAutoNum type="circleNumDbPlain"/>
            </a:pPr>
            <a:endParaRPr lang="en-US" altLang="ja-JP" sz="3600" dirty="0" smtClean="0"/>
          </a:p>
          <a:p>
            <a:pPr marL="742950" indent="-742950">
              <a:buFont typeface="+mj-ea"/>
              <a:buAutoNum type="circleNumDbPlain"/>
            </a:pPr>
            <a:endParaRPr lang="en-US" altLang="ja-JP" sz="3600" dirty="0"/>
          </a:p>
          <a:p>
            <a:pPr marL="742950" indent="-742950">
              <a:buFont typeface="+mj-ea"/>
              <a:buAutoNum type="circleNumDbPlain"/>
            </a:pPr>
            <a:r>
              <a:rPr kumimoji="1" lang="ja-JP" altLang="en-US" sz="3600" dirty="0" smtClean="0"/>
              <a:t>資源評価モデルへのあてはめ</a:t>
            </a:r>
            <a:endParaRPr kumimoji="1" lang="en-US" altLang="ja-JP" sz="3600" dirty="0" smtClean="0"/>
          </a:p>
          <a:p>
            <a:pPr marL="742950" indent="-742950">
              <a:buFont typeface="+mj-ea"/>
              <a:buAutoNum type="circleNumDbPlain"/>
            </a:pPr>
            <a:endParaRPr lang="en-US" altLang="ja-JP" sz="3600" dirty="0" smtClean="0"/>
          </a:p>
          <a:p>
            <a:pPr marL="0" indent="0">
              <a:buNone/>
            </a:pPr>
            <a:endParaRPr lang="en-US" altLang="ja-JP" sz="3600" dirty="0" smtClean="0"/>
          </a:p>
          <a:p>
            <a:pPr marL="742950" indent="-742950">
              <a:buFont typeface="+mj-ea"/>
              <a:buAutoNum type="circleNumDbPlain"/>
            </a:pPr>
            <a:endParaRPr kumimoji="1" lang="en-US" altLang="ja-JP" sz="3600" dirty="0" smtClean="0"/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1979712" y="2276872"/>
            <a:ext cx="0" cy="1152128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3027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000" dirty="0" smtClean="0"/>
              <a:t>①　情報の収集</a:t>
            </a:r>
            <a:endParaRPr kumimoji="1" lang="ja-JP" altLang="en-US" sz="4000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457200" y="991468"/>
            <a:ext cx="8229600" cy="4776043"/>
          </a:xfrm>
        </p:spPr>
        <p:txBody>
          <a:bodyPr>
            <a:normAutofit/>
          </a:bodyPr>
          <a:lstStyle/>
          <a:p>
            <a:endParaRPr lang="en-US" altLang="ja-JP" sz="3600" dirty="0" smtClean="0"/>
          </a:p>
          <a:p>
            <a:endParaRPr lang="en-US" altLang="ja-JP" sz="3600" dirty="0"/>
          </a:p>
          <a:p>
            <a:endParaRPr lang="en-US" altLang="ja-JP" sz="3600" dirty="0" smtClean="0"/>
          </a:p>
          <a:p>
            <a:endParaRPr lang="en-US" altLang="ja-JP" sz="3600" dirty="0"/>
          </a:p>
          <a:p>
            <a:endParaRPr kumimoji="1" lang="en-US" altLang="ja-JP" sz="3600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55576" y="1735063"/>
            <a:ext cx="5408853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/>
              <a:t>努力量　　　　　資源量指数</a:t>
            </a:r>
            <a:endParaRPr lang="en-US" altLang="ja-JP" sz="3600" dirty="0"/>
          </a:p>
          <a:p>
            <a:endParaRPr kumimoji="1" lang="en-US" altLang="ja-JP" sz="3600" dirty="0" smtClean="0"/>
          </a:p>
          <a:p>
            <a:r>
              <a:rPr kumimoji="1" lang="ja-JP" altLang="en-US" sz="3600" dirty="0" smtClean="0"/>
              <a:t>漁獲量</a:t>
            </a:r>
            <a:endParaRPr kumimoji="1" lang="en-US" altLang="ja-JP" sz="3600" dirty="0" smtClean="0"/>
          </a:p>
          <a:p>
            <a:endParaRPr lang="en-US" altLang="ja-JP" sz="3600" dirty="0" smtClean="0"/>
          </a:p>
          <a:p>
            <a:r>
              <a:rPr lang="ja-JP" altLang="en-US" sz="3600" dirty="0" smtClean="0"/>
              <a:t>漁獲物の体長組成</a:t>
            </a:r>
            <a:endParaRPr lang="en-US" altLang="ja-JP" sz="3600" dirty="0" smtClean="0"/>
          </a:p>
          <a:p>
            <a:endParaRPr lang="en-US" altLang="ja-JP" sz="3600" dirty="0"/>
          </a:p>
          <a:p>
            <a:r>
              <a:rPr lang="ja-JP" altLang="en-US" sz="3600" dirty="0" smtClean="0"/>
              <a:t>漁獲物の年齢組成</a:t>
            </a:r>
            <a:endParaRPr lang="en-US" altLang="ja-JP" sz="3600" dirty="0" smtClean="0"/>
          </a:p>
          <a:p>
            <a:endParaRPr lang="en-US" altLang="ja-JP" sz="3600" dirty="0"/>
          </a:p>
          <a:p>
            <a:endParaRPr kumimoji="1" lang="ja-JP" altLang="en-US" sz="3600" dirty="0" smtClean="0"/>
          </a:p>
        </p:txBody>
      </p:sp>
      <p:sp>
        <p:nvSpPr>
          <p:cNvPr id="11" name="右中かっこ 10"/>
          <p:cNvSpPr/>
          <p:nvPr/>
        </p:nvSpPr>
        <p:spPr>
          <a:xfrm>
            <a:off x="4666962" y="2840161"/>
            <a:ext cx="576064" cy="2880320"/>
          </a:xfrm>
          <a:prstGeom prst="rightBrace">
            <a:avLst>
              <a:gd name="adj1" fmla="val 40079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10284" y="3987933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/>
              <a:t>年齢別漁獲尾数</a:t>
            </a:r>
            <a:endParaRPr kumimoji="1" lang="ja-JP" altLang="en-US" sz="3600" dirty="0" smtClean="0"/>
          </a:p>
        </p:txBody>
      </p:sp>
      <p:cxnSp>
        <p:nvCxnSpPr>
          <p:cNvPr id="14" name="直線矢印コネクタ 13"/>
          <p:cNvCxnSpPr/>
          <p:nvPr/>
        </p:nvCxnSpPr>
        <p:spPr>
          <a:xfrm rot="16200000">
            <a:off x="2987824" y="1472009"/>
            <a:ext cx="0" cy="1152128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587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000" dirty="0" smtClean="0"/>
              <a:t>② 資源評価モデル</a:t>
            </a:r>
            <a:endParaRPr kumimoji="1" lang="ja-JP" altLang="en-US" sz="4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3569" y="1700808"/>
            <a:ext cx="801576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rgbClr val="FF0000"/>
                </a:solidFill>
              </a:rPr>
              <a:t>プロダクションモデル</a:t>
            </a:r>
            <a:endParaRPr lang="en-US" altLang="ja-JP" sz="3600" dirty="0">
              <a:solidFill>
                <a:srgbClr val="FF0000"/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ja-JP" altLang="en-US" sz="3200" dirty="0"/>
              <a:t>今年の資源量＝去年の資源量</a:t>
            </a:r>
            <a:r>
              <a:rPr lang="en-US" altLang="ja-JP" sz="3200" dirty="0"/>
              <a:t>-</a:t>
            </a:r>
            <a:r>
              <a:rPr lang="ja-JP" altLang="en-US" sz="3200" dirty="0" smtClean="0"/>
              <a:t>漁獲</a:t>
            </a:r>
            <a:endParaRPr lang="en-US" altLang="ja-JP" sz="3200" dirty="0" smtClean="0"/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altLang="ja-JP" sz="3200" dirty="0"/>
          </a:p>
          <a:p>
            <a:r>
              <a:rPr lang="en-US" altLang="ja-JP" sz="3600" dirty="0">
                <a:solidFill>
                  <a:srgbClr val="FF0000"/>
                </a:solidFill>
              </a:rPr>
              <a:t>VPA (Virtual Population Analysis)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ja-JP" altLang="en-US" sz="3200" dirty="0"/>
              <a:t>今年の</a:t>
            </a:r>
            <a:r>
              <a:rPr lang="en-US" altLang="ja-JP" sz="3200" dirty="0"/>
              <a:t>A</a:t>
            </a:r>
            <a:r>
              <a:rPr lang="ja-JP" altLang="en-US" sz="3200" dirty="0"/>
              <a:t>歳＝去年の</a:t>
            </a:r>
            <a:r>
              <a:rPr lang="en-US" altLang="ja-JP" sz="3200" dirty="0"/>
              <a:t>A-1</a:t>
            </a:r>
            <a:r>
              <a:rPr lang="ja-JP" altLang="en-US" sz="3200" dirty="0"/>
              <a:t>歳</a:t>
            </a:r>
            <a:endParaRPr lang="en-US" altLang="ja-JP" sz="3200" dirty="0"/>
          </a:p>
          <a:p>
            <a:pPr lvl="1"/>
            <a:r>
              <a:rPr lang="ja-JP" altLang="en-US" sz="3200" dirty="0"/>
              <a:t>　　　　　　　　　　　　　</a:t>
            </a:r>
            <a:r>
              <a:rPr lang="en-US" altLang="ja-JP" sz="3200" dirty="0"/>
              <a:t>-A-1</a:t>
            </a:r>
            <a:r>
              <a:rPr lang="ja-JP" altLang="en-US" sz="3200" dirty="0"/>
              <a:t>歳への</a:t>
            </a:r>
            <a:r>
              <a:rPr lang="ja-JP" altLang="en-US" sz="3200" dirty="0" smtClean="0"/>
              <a:t>漁獲</a:t>
            </a:r>
            <a:endParaRPr lang="en-US" altLang="ja-JP" sz="3200" dirty="0" smtClean="0"/>
          </a:p>
          <a:p>
            <a:pPr lvl="1"/>
            <a:endParaRPr lang="en-US" altLang="ja-JP" sz="3600" dirty="0" smtClean="0">
              <a:solidFill>
                <a:srgbClr val="FF0000"/>
              </a:solidFill>
            </a:endParaRPr>
          </a:p>
          <a:p>
            <a:r>
              <a:rPr lang="ja-JP" altLang="en-US" sz="3600" dirty="0" smtClean="0">
                <a:solidFill>
                  <a:srgbClr val="FF0000"/>
                </a:solidFill>
              </a:rPr>
              <a:t>統合モデル</a:t>
            </a:r>
            <a:endParaRPr lang="en-US" altLang="ja-JP" sz="3600" dirty="0" smtClean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328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本発表</a:t>
            </a:r>
            <a:r>
              <a:rPr kumimoji="1" lang="ja-JP" altLang="en-US" dirty="0" smtClean="0"/>
              <a:t>の流れ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742950" indent="-742950">
              <a:buFont typeface="+mj-lt"/>
              <a:buAutoNum type="arabicPeriod"/>
            </a:pPr>
            <a:r>
              <a:rPr kumimoji="1" lang="ja-JP" altLang="en-US" sz="4000" dirty="0" smtClean="0"/>
              <a:t>世界の水産資源は</a:t>
            </a:r>
            <a:r>
              <a:rPr kumimoji="1" lang="ja-JP" altLang="en-US" sz="4000" dirty="0" smtClean="0">
                <a:solidFill>
                  <a:srgbClr val="FF0000"/>
                </a:solidFill>
              </a:rPr>
              <a:t>減っているか</a:t>
            </a:r>
            <a:r>
              <a:rPr lang="ja-JP" altLang="en-US" sz="4000" dirty="0" smtClean="0">
                <a:solidFill>
                  <a:srgbClr val="FF0000"/>
                </a:solidFill>
              </a:rPr>
              <a:t>？</a:t>
            </a:r>
            <a:endParaRPr lang="en-US" altLang="ja-JP" sz="4000" dirty="0" smtClean="0">
              <a:solidFill>
                <a:srgbClr val="FF0000"/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en-US" altLang="ja-JP" sz="4000" dirty="0" smtClean="0"/>
          </a:p>
          <a:p>
            <a:pPr marL="742950" indent="-742950">
              <a:buFont typeface="+mj-lt"/>
              <a:buAutoNum type="arabicPeriod"/>
            </a:pPr>
            <a:r>
              <a:rPr lang="ja-JP" altLang="en-US" sz="4000" dirty="0" smtClean="0"/>
              <a:t>いろいろな資源</a:t>
            </a:r>
            <a:r>
              <a:rPr lang="ja-JP" altLang="en-US" sz="4000" dirty="0" smtClean="0">
                <a:solidFill>
                  <a:srgbClr val="FF0000"/>
                </a:solidFill>
              </a:rPr>
              <a:t>評価</a:t>
            </a:r>
            <a:r>
              <a:rPr lang="ja-JP" altLang="en-US" sz="4000" dirty="0" smtClean="0"/>
              <a:t>手法</a:t>
            </a:r>
            <a:endParaRPr lang="en-US" altLang="ja-JP" sz="4000" dirty="0" smtClean="0"/>
          </a:p>
          <a:p>
            <a:pPr marL="742950" indent="-742950">
              <a:buFont typeface="+mj-lt"/>
              <a:buAutoNum type="arabicPeriod"/>
            </a:pPr>
            <a:endParaRPr lang="en-US" altLang="ja-JP" sz="4000" dirty="0" smtClean="0"/>
          </a:p>
          <a:p>
            <a:pPr marL="742950" indent="-742950">
              <a:buFont typeface="+mj-lt"/>
              <a:buAutoNum type="arabicPeriod"/>
            </a:pPr>
            <a:r>
              <a:rPr lang="ja-JP" altLang="en-US" sz="4000" dirty="0" smtClean="0"/>
              <a:t>いろいろな資源</a:t>
            </a:r>
            <a:r>
              <a:rPr lang="ja-JP" altLang="en-US" sz="4000" dirty="0" smtClean="0">
                <a:solidFill>
                  <a:srgbClr val="FF0000"/>
                </a:solidFill>
              </a:rPr>
              <a:t>管理</a:t>
            </a:r>
            <a:r>
              <a:rPr lang="ja-JP" altLang="en-US" sz="4000" dirty="0" smtClean="0"/>
              <a:t>手法</a:t>
            </a:r>
            <a:endParaRPr lang="en-US" altLang="ja-JP" sz="4000" dirty="0" smtClean="0"/>
          </a:p>
          <a:p>
            <a:pPr marL="742950" indent="-742950">
              <a:buFont typeface="+mj-lt"/>
              <a:buAutoNum type="arabicPeriod"/>
            </a:pPr>
            <a:endParaRPr lang="en-US" altLang="ja-JP" sz="4000" dirty="0" smtClean="0"/>
          </a:p>
          <a:p>
            <a:pPr marL="742950" indent="-742950">
              <a:buFont typeface="+mj-lt"/>
              <a:buAutoNum type="arabicPeriod"/>
            </a:pPr>
            <a:r>
              <a:rPr lang="ja-JP" altLang="en-US" sz="4000" dirty="0" smtClean="0">
                <a:solidFill>
                  <a:srgbClr val="FF0000"/>
                </a:solidFill>
              </a:rPr>
              <a:t>日本の</a:t>
            </a:r>
            <a:r>
              <a:rPr lang="ja-JP" altLang="en-US" sz="4000" dirty="0" smtClean="0"/>
              <a:t>水産資源評価・管理・現状</a:t>
            </a:r>
            <a:endParaRPr lang="en-US" altLang="ja-JP" sz="4000" dirty="0" smtClean="0"/>
          </a:p>
          <a:p>
            <a:pPr marL="800100" indent="-742950">
              <a:buFont typeface="+mj-lt"/>
              <a:buAutoNum type="arabicPeriod"/>
            </a:pPr>
            <a:endParaRPr kumimoji="1" lang="en-US" altLang="ja-JP" sz="40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7122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リーフォーム 7"/>
          <p:cNvSpPr/>
          <p:nvPr/>
        </p:nvSpPr>
        <p:spPr>
          <a:xfrm>
            <a:off x="563567" y="1578799"/>
            <a:ext cx="5736626" cy="2111155"/>
          </a:xfrm>
          <a:custGeom>
            <a:avLst/>
            <a:gdLst>
              <a:gd name="connsiteX0" fmla="*/ 89576 w 5868730"/>
              <a:gd name="connsiteY0" fmla="*/ 1353087 h 2111155"/>
              <a:gd name="connsiteX1" fmla="*/ 699176 w 5868730"/>
              <a:gd name="connsiteY1" fmla="*/ 1091830 h 2111155"/>
              <a:gd name="connsiteX2" fmla="*/ 2455404 w 5868730"/>
              <a:gd name="connsiteY2" fmla="*/ 1048287 h 2111155"/>
              <a:gd name="connsiteX3" fmla="*/ 3108547 w 5868730"/>
              <a:gd name="connsiteY3" fmla="*/ 279030 h 2111155"/>
              <a:gd name="connsiteX4" fmla="*/ 4022947 w 5868730"/>
              <a:gd name="connsiteY4" fmla="*/ 3258 h 2111155"/>
              <a:gd name="connsiteX5" fmla="*/ 5721119 w 5868730"/>
              <a:gd name="connsiteY5" fmla="*/ 191944 h 2111155"/>
              <a:gd name="connsiteX6" fmla="*/ 5517919 w 5868730"/>
              <a:gd name="connsiteY6" fmla="*/ 1048287 h 2111155"/>
              <a:gd name="connsiteX7" fmla="*/ 3398833 w 5868730"/>
              <a:gd name="connsiteY7" fmla="*/ 1106344 h 2111155"/>
              <a:gd name="connsiteX8" fmla="*/ 2121576 w 5868730"/>
              <a:gd name="connsiteY8" fmla="*/ 1861087 h 2111155"/>
              <a:gd name="connsiteX9" fmla="*/ 365347 w 5868730"/>
              <a:gd name="connsiteY9" fmla="*/ 2093315 h 2111155"/>
              <a:gd name="connsiteX10" fmla="*/ 31519 w 5868730"/>
              <a:gd name="connsiteY10" fmla="*/ 1454687 h 2111155"/>
              <a:gd name="connsiteX11" fmla="*/ 89576 w 5868730"/>
              <a:gd name="connsiteY11" fmla="*/ 1353087 h 21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68730" h="2111155">
                <a:moveTo>
                  <a:pt x="89576" y="1353087"/>
                </a:moveTo>
                <a:cubicBezTo>
                  <a:pt x="200852" y="1292611"/>
                  <a:pt x="304871" y="1142630"/>
                  <a:pt x="699176" y="1091830"/>
                </a:cubicBezTo>
                <a:cubicBezTo>
                  <a:pt x="1093481" y="1041030"/>
                  <a:pt x="2053842" y="1183754"/>
                  <a:pt x="2455404" y="1048287"/>
                </a:cubicBezTo>
                <a:cubicBezTo>
                  <a:pt x="2856966" y="912820"/>
                  <a:pt x="2847290" y="453201"/>
                  <a:pt x="3108547" y="279030"/>
                </a:cubicBezTo>
                <a:cubicBezTo>
                  <a:pt x="3369804" y="104859"/>
                  <a:pt x="3587518" y="17772"/>
                  <a:pt x="4022947" y="3258"/>
                </a:cubicBezTo>
                <a:cubicBezTo>
                  <a:pt x="4458376" y="-11256"/>
                  <a:pt x="5471957" y="17772"/>
                  <a:pt x="5721119" y="191944"/>
                </a:cubicBezTo>
                <a:cubicBezTo>
                  <a:pt x="5970281" y="366115"/>
                  <a:pt x="5904967" y="895887"/>
                  <a:pt x="5517919" y="1048287"/>
                </a:cubicBezTo>
                <a:cubicBezTo>
                  <a:pt x="5130871" y="1200687"/>
                  <a:pt x="3964890" y="970877"/>
                  <a:pt x="3398833" y="1106344"/>
                </a:cubicBezTo>
                <a:cubicBezTo>
                  <a:pt x="2832776" y="1241811"/>
                  <a:pt x="2627157" y="1696592"/>
                  <a:pt x="2121576" y="1861087"/>
                </a:cubicBezTo>
                <a:cubicBezTo>
                  <a:pt x="1615995" y="2025582"/>
                  <a:pt x="713690" y="2161048"/>
                  <a:pt x="365347" y="2093315"/>
                </a:cubicBezTo>
                <a:cubicBezTo>
                  <a:pt x="17004" y="2025582"/>
                  <a:pt x="77481" y="1582897"/>
                  <a:pt x="31519" y="1454687"/>
                </a:cubicBezTo>
                <a:cubicBezTo>
                  <a:pt x="-14443" y="1326477"/>
                  <a:pt x="-21700" y="1413563"/>
                  <a:pt x="89576" y="1353087"/>
                </a:cubicBezTo>
                <a:close/>
              </a:path>
            </a:pathLst>
          </a:custGeom>
          <a:solidFill>
            <a:srgbClr val="FF0000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000" dirty="0" smtClean="0"/>
              <a:t>データとモデルとの対応</a:t>
            </a:r>
            <a:endParaRPr kumimoji="1" lang="ja-JP" altLang="en-US" sz="4000" dirty="0"/>
          </a:p>
        </p:txBody>
      </p:sp>
      <p:sp>
        <p:nvSpPr>
          <p:cNvPr id="5" name="右中かっこ 4"/>
          <p:cNvSpPr/>
          <p:nvPr/>
        </p:nvSpPr>
        <p:spPr>
          <a:xfrm>
            <a:off x="4594954" y="2887192"/>
            <a:ext cx="576064" cy="2880320"/>
          </a:xfrm>
          <a:prstGeom prst="rightBrace">
            <a:avLst>
              <a:gd name="adj1" fmla="val 40079"/>
              <a:gd name="adj2" fmla="val 50000"/>
            </a:avLst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38276" y="4034964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/>
              <a:t>年齢別漁獲尾数</a:t>
            </a:r>
            <a:endParaRPr kumimoji="1" lang="ja-JP" altLang="en-US" sz="3600" dirty="0" smtClean="0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2339752" y="2095104"/>
            <a:ext cx="885397" cy="0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V="1">
            <a:off x="6092421" y="1916832"/>
            <a:ext cx="711827" cy="17827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6845049" y="1268760"/>
            <a:ext cx="2623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FF0000"/>
                </a:solidFill>
              </a:rPr>
              <a:t>プロダク</a:t>
            </a:r>
            <a:endParaRPr kumimoji="1" lang="en-US" altLang="ja-JP" sz="3200" dirty="0" smtClean="0">
              <a:solidFill>
                <a:srgbClr val="FF0000"/>
              </a:solidFill>
            </a:endParaRPr>
          </a:p>
          <a:p>
            <a:r>
              <a:rPr kumimoji="1" lang="ja-JP" altLang="en-US" sz="3200" dirty="0" smtClean="0">
                <a:solidFill>
                  <a:srgbClr val="FF0000"/>
                </a:solidFill>
              </a:rPr>
              <a:t>ション</a:t>
            </a:r>
            <a:endParaRPr kumimoji="1" lang="en-US" altLang="ja-JP" sz="3200" dirty="0" smtClean="0">
              <a:solidFill>
                <a:srgbClr val="FF0000"/>
              </a:solidFill>
            </a:endParaRPr>
          </a:p>
          <a:p>
            <a:r>
              <a:rPr kumimoji="1" lang="ja-JP" altLang="en-US" sz="3200" dirty="0" smtClean="0">
                <a:solidFill>
                  <a:srgbClr val="FF0000"/>
                </a:solidFill>
              </a:rPr>
              <a:t>モデル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83568" y="1807071"/>
            <a:ext cx="5408853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/>
              <a:t>努力量　　　　　資源量指数</a:t>
            </a:r>
            <a:endParaRPr lang="en-US" altLang="ja-JP" sz="3600" dirty="0"/>
          </a:p>
          <a:p>
            <a:endParaRPr kumimoji="1" lang="en-US" altLang="ja-JP" sz="3600" dirty="0" smtClean="0"/>
          </a:p>
          <a:p>
            <a:r>
              <a:rPr kumimoji="1" lang="ja-JP" altLang="en-US" sz="3600" dirty="0" smtClean="0"/>
              <a:t>漁獲量</a:t>
            </a:r>
            <a:endParaRPr kumimoji="1" lang="en-US" altLang="ja-JP" sz="3600" dirty="0" smtClean="0"/>
          </a:p>
          <a:p>
            <a:endParaRPr lang="en-US" altLang="ja-JP" sz="3600" dirty="0" smtClean="0"/>
          </a:p>
          <a:p>
            <a:r>
              <a:rPr lang="ja-JP" altLang="en-US" sz="3600" dirty="0" smtClean="0"/>
              <a:t>漁獲物の体長組成</a:t>
            </a:r>
            <a:endParaRPr lang="en-US" altLang="ja-JP" sz="3600" dirty="0" smtClean="0"/>
          </a:p>
          <a:p>
            <a:endParaRPr lang="en-US" altLang="ja-JP" sz="3600" dirty="0"/>
          </a:p>
          <a:p>
            <a:r>
              <a:rPr lang="ja-JP" altLang="en-US" sz="3600" dirty="0" smtClean="0"/>
              <a:t>漁獲物の年齢組成</a:t>
            </a:r>
            <a:endParaRPr lang="en-US" altLang="ja-JP" sz="3600" dirty="0" smtClean="0"/>
          </a:p>
          <a:p>
            <a:endParaRPr lang="en-US" altLang="ja-JP" sz="3600" dirty="0"/>
          </a:p>
          <a:p>
            <a:endParaRPr kumimoji="1" lang="ja-JP" altLang="en-US" sz="36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266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円/楕円 6"/>
          <p:cNvSpPr/>
          <p:nvPr/>
        </p:nvSpPr>
        <p:spPr>
          <a:xfrm>
            <a:off x="5076056" y="3861048"/>
            <a:ext cx="3610744" cy="1008112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000" dirty="0" smtClean="0"/>
              <a:t>データとモデルとの対応</a:t>
            </a:r>
            <a:endParaRPr kumimoji="1" lang="ja-JP" altLang="en-US" sz="4000" dirty="0"/>
          </a:p>
        </p:txBody>
      </p:sp>
      <p:sp>
        <p:nvSpPr>
          <p:cNvPr id="5" name="右中かっこ 4"/>
          <p:cNvSpPr/>
          <p:nvPr/>
        </p:nvSpPr>
        <p:spPr>
          <a:xfrm>
            <a:off x="4594954" y="2887192"/>
            <a:ext cx="576064" cy="2880320"/>
          </a:xfrm>
          <a:prstGeom prst="rightBrace">
            <a:avLst>
              <a:gd name="adj1" fmla="val 40079"/>
              <a:gd name="adj2" fmla="val 50000"/>
            </a:avLst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38276" y="4034964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/>
              <a:t>年齢別漁獲尾数</a:t>
            </a:r>
            <a:endParaRPr kumimoji="1" lang="ja-JP" altLang="en-US" sz="3600" dirty="0" smtClean="0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2339752" y="2095104"/>
            <a:ext cx="885397" cy="0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6881428" y="4887343"/>
            <a:ext cx="416951" cy="77151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6785961" y="5648464"/>
            <a:ext cx="1900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 smtClean="0">
                <a:solidFill>
                  <a:srgbClr val="FF0000"/>
                </a:solidFill>
              </a:rPr>
              <a:t>VPA</a:t>
            </a:r>
            <a:endParaRPr kumimoji="1" lang="ja-JP" altLang="en-US" sz="4000" dirty="0" smtClean="0">
              <a:solidFill>
                <a:srgbClr val="FF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83568" y="1807071"/>
            <a:ext cx="5408853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/>
              <a:t>努力量　　　　　資源量指数</a:t>
            </a:r>
            <a:endParaRPr lang="en-US" altLang="ja-JP" sz="3600" dirty="0"/>
          </a:p>
          <a:p>
            <a:endParaRPr kumimoji="1" lang="en-US" altLang="ja-JP" sz="3600" dirty="0" smtClean="0"/>
          </a:p>
          <a:p>
            <a:r>
              <a:rPr kumimoji="1" lang="ja-JP" altLang="en-US" sz="3600" dirty="0" smtClean="0"/>
              <a:t>漁獲量</a:t>
            </a:r>
            <a:endParaRPr kumimoji="1" lang="en-US" altLang="ja-JP" sz="3600" dirty="0" smtClean="0"/>
          </a:p>
          <a:p>
            <a:endParaRPr lang="en-US" altLang="ja-JP" sz="3600" dirty="0" smtClean="0"/>
          </a:p>
          <a:p>
            <a:r>
              <a:rPr lang="ja-JP" altLang="en-US" sz="3600" dirty="0" smtClean="0"/>
              <a:t>漁獲物の体長組成</a:t>
            </a:r>
            <a:endParaRPr lang="en-US" altLang="ja-JP" sz="3600" dirty="0" smtClean="0"/>
          </a:p>
          <a:p>
            <a:endParaRPr lang="en-US" altLang="ja-JP" sz="3600" dirty="0"/>
          </a:p>
          <a:p>
            <a:r>
              <a:rPr lang="ja-JP" altLang="en-US" sz="3600" dirty="0" smtClean="0"/>
              <a:t>漁獲物の年齢組成</a:t>
            </a:r>
            <a:endParaRPr lang="en-US" altLang="ja-JP" sz="3600" dirty="0" smtClean="0"/>
          </a:p>
          <a:p>
            <a:endParaRPr lang="en-US" altLang="ja-JP" sz="3600" dirty="0"/>
          </a:p>
          <a:p>
            <a:endParaRPr kumimoji="1" lang="ja-JP" altLang="en-US" sz="36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530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フリーフォーム 9"/>
          <p:cNvSpPr/>
          <p:nvPr/>
        </p:nvSpPr>
        <p:spPr>
          <a:xfrm>
            <a:off x="3441685" y="1597232"/>
            <a:ext cx="5501746" cy="3214983"/>
          </a:xfrm>
          <a:custGeom>
            <a:avLst/>
            <a:gdLst>
              <a:gd name="connsiteX0" fmla="*/ 1816115 w 5501746"/>
              <a:gd name="connsiteY0" fmla="*/ 2071254 h 3214983"/>
              <a:gd name="connsiteX1" fmla="*/ 956144 w 5501746"/>
              <a:gd name="connsiteY1" fmla="*/ 1178625 h 3214983"/>
              <a:gd name="connsiteX2" fmla="*/ 161486 w 5501746"/>
              <a:gd name="connsiteY2" fmla="*/ 754082 h 3214983"/>
              <a:gd name="connsiteX3" fmla="*/ 139715 w 5501746"/>
              <a:gd name="connsiteY3" fmla="*/ 144482 h 3214983"/>
              <a:gd name="connsiteX4" fmla="*/ 1663715 w 5501746"/>
              <a:gd name="connsiteY4" fmla="*/ 13854 h 3214983"/>
              <a:gd name="connsiteX5" fmla="*/ 3067972 w 5501746"/>
              <a:gd name="connsiteY5" fmla="*/ 383968 h 3214983"/>
              <a:gd name="connsiteX6" fmla="*/ 3971486 w 5501746"/>
              <a:gd name="connsiteY6" fmla="*/ 1788225 h 3214983"/>
              <a:gd name="connsiteX7" fmla="*/ 4983858 w 5501746"/>
              <a:gd name="connsiteY7" fmla="*/ 2136568 h 3214983"/>
              <a:gd name="connsiteX8" fmla="*/ 5386629 w 5501746"/>
              <a:gd name="connsiteY8" fmla="*/ 3061854 h 3214983"/>
              <a:gd name="connsiteX9" fmla="*/ 2926458 w 5501746"/>
              <a:gd name="connsiteY9" fmla="*/ 3214254 h 3214983"/>
              <a:gd name="connsiteX10" fmla="*/ 1783458 w 5501746"/>
              <a:gd name="connsiteY10" fmla="*/ 3094511 h 3214983"/>
              <a:gd name="connsiteX11" fmla="*/ 1620172 w 5501746"/>
              <a:gd name="connsiteY11" fmla="*/ 2604654 h 3214983"/>
              <a:gd name="connsiteX12" fmla="*/ 1816115 w 5501746"/>
              <a:gd name="connsiteY12" fmla="*/ 2071254 h 321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01746" h="3214983">
                <a:moveTo>
                  <a:pt x="1816115" y="2071254"/>
                </a:moveTo>
                <a:cubicBezTo>
                  <a:pt x="1705444" y="1833583"/>
                  <a:pt x="1231915" y="1398154"/>
                  <a:pt x="956144" y="1178625"/>
                </a:cubicBezTo>
                <a:cubicBezTo>
                  <a:pt x="680372" y="959096"/>
                  <a:pt x="297557" y="926439"/>
                  <a:pt x="161486" y="754082"/>
                </a:cubicBezTo>
                <a:cubicBezTo>
                  <a:pt x="25414" y="581725"/>
                  <a:pt x="-110656" y="267853"/>
                  <a:pt x="139715" y="144482"/>
                </a:cubicBezTo>
                <a:cubicBezTo>
                  <a:pt x="390086" y="21111"/>
                  <a:pt x="1175672" y="-26060"/>
                  <a:pt x="1663715" y="13854"/>
                </a:cubicBezTo>
                <a:cubicBezTo>
                  <a:pt x="2151758" y="53768"/>
                  <a:pt x="2683344" y="88239"/>
                  <a:pt x="3067972" y="383968"/>
                </a:cubicBezTo>
                <a:cubicBezTo>
                  <a:pt x="3452601" y="679696"/>
                  <a:pt x="3652172" y="1496125"/>
                  <a:pt x="3971486" y="1788225"/>
                </a:cubicBezTo>
                <a:cubicBezTo>
                  <a:pt x="4290800" y="2080325"/>
                  <a:pt x="4748001" y="1924297"/>
                  <a:pt x="4983858" y="2136568"/>
                </a:cubicBezTo>
                <a:cubicBezTo>
                  <a:pt x="5219715" y="2348839"/>
                  <a:pt x="5729529" y="2882240"/>
                  <a:pt x="5386629" y="3061854"/>
                </a:cubicBezTo>
                <a:cubicBezTo>
                  <a:pt x="5043729" y="3241468"/>
                  <a:pt x="3526986" y="3208811"/>
                  <a:pt x="2926458" y="3214254"/>
                </a:cubicBezTo>
                <a:cubicBezTo>
                  <a:pt x="2325930" y="3219697"/>
                  <a:pt x="2001172" y="3196111"/>
                  <a:pt x="1783458" y="3094511"/>
                </a:cubicBezTo>
                <a:cubicBezTo>
                  <a:pt x="1565744" y="2992911"/>
                  <a:pt x="1621986" y="2773383"/>
                  <a:pt x="1620172" y="2604654"/>
                </a:cubicBezTo>
                <a:cubicBezTo>
                  <a:pt x="1618358" y="2435925"/>
                  <a:pt x="1926786" y="2308925"/>
                  <a:pt x="1816115" y="2071254"/>
                </a:cubicBez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000" dirty="0" smtClean="0"/>
              <a:t>データとモデルとの対応</a:t>
            </a:r>
            <a:endParaRPr kumimoji="1" lang="ja-JP" altLang="en-US" sz="4000" dirty="0"/>
          </a:p>
        </p:txBody>
      </p:sp>
      <p:sp>
        <p:nvSpPr>
          <p:cNvPr id="5" name="右中かっこ 4"/>
          <p:cNvSpPr/>
          <p:nvPr/>
        </p:nvSpPr>
        <p:spPr>
          <a:xfrm>
            <a:off x="4594954" y="2887192"/>
            <a:ext cx="576064" cy="2880320"/>
          </a:xfrm>
          <a:prstGeom prst="rightBrace">
            <a:avLst>
              <a:gd name="adj1" fmla="val 40079"/>
              <a:gd name="adj2" fmla="val 50000"/>
            </a:avLst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38276" y="4034964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/>
              <a:t>年齢別漁獲尾数</a:t>
            </a:r>
            <a:endParaRPr kumimoji="1" lang="ja-JP" altLang="en-US" sz="3600" dirty="0" smtClean="0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2339752" y="2095104"/>
            <a:ext cx="885397" cy="0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683568" y="1807071"/>
            <a:ext cx="5408853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/>
              <a:t>努力量　　　　　資源量指数</a:t>
            </a:r>
            <a:endParaRPr lang="en-US" altLang="ja-JP" sz="3600" dirty="0"/>
          </a:p>
          <a:p>
            <a:endParaRPr kumimoji="1" lang="en-US" altLang="ja-JP" sz="3600" dirty="0" smtClean="0"/>
          </a:p>
          <a:p>
            <a:r>
              <a:rPr kumimoji="1" lang="ja-JP" altLang="en-US" sz="3600" dirty="0" smtClean="0"/>
              <a:t>漁獲量</a:t>
            </a:r>
            <a:endParaRPr kumimoji="1" lang="en-US" altLang="ja-JP" sz="3600" dirty="0" smtClean="0"/>
          </a:p>
          <a:p>
            <a:endParaRPr lang="en-US" altLang="ja-JP" sz="3600" dirty="0" smtClean="0"/>
          </a:p>
          <a:p>
            <a:r>
              <a:rPr lang="ja-JP" altLang="en-US" sz="3600" dirty="0" smtClean="0"/>
              <a:t>漁獲物の体長組成</a:t>
            </a:r>
            <a:endParaRPr lang="en-US" altLang="ja-JP" sz="3600" dirty="0" smtClean="0"/>
          </a:p>
          <a:p>
            <a:endParaRPr lang="en-US" altLang="ja-JP" sz="3600" dirty="0"/>
          </a:p>
          <a:p>
            <a:r>
              <a:rPr lang="ja-JP" altLang="en-US" sz="3600" dirty="0" smtClean="0"/>
              <a:t>漁獲物の年齢組成</a:t>
            </a:r>
            <a:endParaRPr lang="en-US" altLang="ja-JP" sz="3600" dirty="0" smtClean="0"/>
          </a:p>
          <a:p>
            <a:endParaRPr lang="en-US" altLang="ja-JP" sz="3600" dirty="0"/>
          </a:p>
          <a:p>
            <a:endParaRPr kumimoji="1" lang="ja-JP" altLang="en-US" sz="3600" dirty="0" smtClean="0"/>
          </a:p>
        </p:txBody>
      </p:sp>
      <p:cxnSp>
        <p:nvCxnSpPr>
          <p:cNvPr id="22" name="直線矢印コネクタ 21"/>
          <p:cNvCxnSpPr/>
          <p:nvPr/>
        </p:nvCxnSpPr>
        <p:spPr>
          <a:xfrm flipH="1">
            <a:off x="5965185" y="4824439"/>
            <a:ext cx="127236" cy="89817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5046803" y="5650131"/>
            <a:ext cx="4014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</a:rPr>
              <a:t>Adapt-VPA, tuning-VPA</a:t>
            </a:r>
            <a:endParaRPr kumimoji="1" lang="ja-JP" alt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3681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リーフォーム 3"/>
          <p:cNvSpPr/>
          <p:nvPr/>
        </p:nvSpPr>
        <p:spPr>
          <a:xfrm>
            <a:off x="443343" y="1603590"/>
            <a:ext cx="5979406" cy="3985650"/>
          </a:xfrm>
          <a:custGeom>
            <a:avLst/>
            <a:gdLst>
              <a:gd name="connsiteX0" fmla="*/ 100943 w 5979406"/>
              <a:gd name="connsiteY0" fmla="*/ 2304381 h 3442171"/>
              <a:gd name="connsiteX1" fmla="*/ 90057 w 5979406"/>
              <a:gd name="connsiteY1" fmla="*/ 2195524 h 3442171"/>
              <a:gd name="connsiteX2" fmla="*/ 122714 w 5979406"/>
              <a:gd name="connsiteY2" fmla="*/ 1444410 h 3442171"/>
              <a:gd name="connsiteX3" fmla="*/ 1635828 w 5979406"/>
              <a:gd name="connsiteY3" fmla="*/ 1139610 h 3442171"/>
              <a:gd name="connsiteX4" fmla="*/ 2985657 w 5979406"/>
              <a:gd name="connsiteY4" fmla="*/ 889239 h 3442171"/>
              <a:gd name="connsiteX5" fmla="*/ 3246914 w 5979406"/>
              <a:gd name="connsiteY5" fmla="*/ 94581 h 3442171"/>
              <a:gd name="connsiteX6" fmla="*/ 4955971 w 5979406"/>
              <a:gd name="connsiteY6" fmla="*/ 72810 h 3442171"/>
              <a:gd name="connsiteX7" fmla="*/ 5979228 w 5979406"/>
              <a:gd name="connsiteY7" fmla="*/ 617096 h 3442171"/>
              <a:gd name="connsiteX8" fmla="*/ 5032171 w 5979406"/>
              <a:gd name="connsiteY8" fmla="*/ 1422639 h 3442171"/>
              <a:gd name="connsiteX9" fmla="*/ 4226628 w 5979406"/>
              <a:gd name="connsiteY9" fmla="*/ 2162867 h 3442171"/>
              <a:gd name="connsiteX10" fmla="*/ 4161314 w 5979406"/>
              <a:gd name="connsiteY10" fmla="*/ 3142581 h 3442171"/>
              <a:gd name="connsiteX11" fmla="*/ 2191000 w 5979406"/>
              <a:gd name="connsiteY11" fmla="*/ 3436496 h 3442171"/>
              <a:gd name="connsiteX12" fmla="*/ 198914 w 5979406"/>
              <a:gd name="connsiteY12" fmla="*/ 3251439 h 3442171"/>
              <a:gd name="connsiteX13" fmla="*/ 100943 w 5979406"/>
              <a:gd name="connsiteY13" fmla="*/ 2304381 h 344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79406" h="3442171">
                <a:moveTo>
                  <a:pt x="100943" y="2304381"/>
                </a:moveTo>
                <a:cubicBezTo>
                  <a:pt x="82800" y="2128395"/>
                  <a:pt x="86429" y="2338852"/>
                  <a:pt x="90057" y="2195524"/>
                </a:cubicBezTo>
                <a:cubicBezTo>
                  <a:pt x="93685" y="2052196"/>
                  <a:pt x="-134914" y="1620396"/>
                  <a:pt x="122714" y="1444410"/>
                </a:cubicBezTo>
                <a:cubicBezTo>
                  <a:pt x="380342" y="1268424"/>
                  <a:pt x="1635828" y="1139610"/>
                  <a:pt x="1635828" y="1139610"/>
                </a:cubicBezTo>
                <a:cubicBezTo>
                  <a:pt x="2112985" y="1047082"/>
                  <a:pt x="2717143" y="1063411"/>
                  <a:pt x="2985657" y="889239"/>
                </a:cubicBezTo>
                <a:cubicBezTo>
                  <a:pt x="3254171" y="715067"/>
                  <a:pt x="2918528" y="230652"/>
                  <a:pt x="3246914" y="94581"/>
                </a:cubicBezTo>
                <a:cubicBezTo>
                  <a:pt x="3575300" y="-41490"/>
                  <a:pt x="4500585" y="-14276"/>
                  <a:pt x="4955971" y="72810"/>
                </a:cubicBezTo>
                <a:cubicBezTo>
                  <a:pt x="5411357" y="159896"/>
                  <a:pt x="5966528" y="392125"/>
                  <a:pt x="5979228" y="617096"/>
                </a:cubicBezTo>
                <a:cubicBezTo>
                  <a:pt x="5991928" y="842067"/>
                  <a:pt x="5324271" y="1165011"/>
                  <a:pt x="5032171" y="1422639"/>
                </a:cubicBezTo>
                <a:cubicBezTo>
                  <a:pt x="4740071" y="1680267"/>
                  <a:pt x="4371771" y="1876210"/>
                  <a:pt x="4226628" y="2162867"/>
                </a:cubicBezTo>
                <a:cubicBezTo>
                  <a:pt x="4081485" y="2449524"/>
                  <a:pt x="4500585" y="2930310"/>
                  <a:pt x="4161314" y="3142581"/>
                </a:cubicBezTo>
                <a:cubicBezTo>
                  <a:pt x="3822043" y="3354852"/>
                  <a:pt x="2851400" y="3418353"/>
                  <a:pt x="2191000" y="3436496"/>
                </a:cubicBezTo>
                <a:cubicBezTo>
                  <a:pt x="1530600" y="3454639"/>
                  <a:pt x="549071" y="3438310"/>
                  <a:pt x="198914" y="3251439"/>
                </a:cubicBezTo>
                <a:cubicBezTo>
                  <a:pt x="-151243" y="3064568"/>
                  <a:pt x="119086" y="2480367"/>
                  <a:pt x="100943" y="2304381"/>
                </a:cubicBez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000" dirty="0" smtClean="0"/>
              <a:t>データとモデルとの対応</a:t>
            </a:r>
            <a:endParaRPr kumimoji="1" lang="ja-JP" altLang="en-US" sz="4000" dirty="0"/>
          </a:p>
        </p:txBody>
      </p:sp>
      <p:sp>
        <p:nvSpPr>
          <p:cNvPr id="5" name="右中かっこ 4"/>
          <p:cNvSpPr/>
          <p:nvPr/>
        </p:nvSpPr>
        <p:spPr>
          <a:xfrm>
            <a:off x="4594954" y="2887192"/>
            <a:ext cx="576064" cy="2880320"/>
          </a:xfrm>
          <a:prstGeom prst="rightBrace">
            <a:avLst>
              <a:gd name="adj1" fmla="val 40079"/>
              <a:gd name="adj2" fmla="val 50000"/>
            </a:avLst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38276" y="4034964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/>
              <a:t>年齢別漁獲尾数</a:t>
            </a:r>
            <a:endParaRPr kumimoji="1" lang="ja-JP" altLang="en-US" sz="3600" dirty="0" smtClean="0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2339752" y="2095104"/>
            <a:ext cx="885397" cy="0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683568" y="1807071"/>
            <a:ext cx="5408853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/>
              <a:t>努力量　　　　　資源量指数</a:t>
            </a:r>
            <a:endParaRPr lang="en-US" altLang="ja-JP" sz="3600" dirty="0"/>
          </a:p>
          <a:p>
            <a:endParaRPr kumimoji="1" lang="en-US" altLang="ja-JP" sz="3600" dirty="0" smtClean="0"/>
          </a:p>
          <a:p>
            <a:r>
              <a:rPr kumimoji="1" lang="ja-JP" altLang="en-US" sz="3600" dirty="0" smtClean="0"/>
              <a:t>漁獲量</a:t>
            </a:r>
            <a:endParaRPr kumimoji="1" lang="en-US" altLang="ja-JP" sz="3600" dirty="0" smtClean="0"/>
          </a:p>
          <a:p>
            <a:endParaRPr lang="en-US" altLang="ja-JP" sz="3600" dirty="0" smtClean="0"/>
          </a:p>
          <a:p>
            <a:r>
              <a:rPr lang="ja-JP" altLang="en-US" sz="3600" dirty="0" smtClean="0"/>
              <a:t>漁獲物の体長組成</a:t>
            </a:r>
            <a:endParaRPr lang="en-US" altLang="ja-JP" sz="3600" dirty="0" smtClean="0"/>
          </a:p>
          <a:p>
            <a:endParaRPr lang="en-US" altLang="ja-JP" sz="3600" dirty="0"/>
          </a:p>
          <a:p>
            <a:r>
              <a:rPr lang="ja-JP" altLang="en-US" sz="3600" dirty="0" smtClean="0"/>
              <a:t>漁獲物の年齢組成</a:t>
            </a:r>
            <a:endParaRPr lang="en-US" altLang="ja-JP" sz="3600" dirty="0" smtClean="0"/>
          </a:p>
          <a:p>
            <a:endParaRPr lang="en-US" altLang="ja-JP" sz="3600" dirty="0"/>
          </a:p>
          <a:p>
            <a:endParaRPr kumimoji="1" lang="ja-JP" altLang="en-US" sz="3600" dirty="0" smtClean="0"/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5982739" y="2646987"/>
            <a:ext cx="1117328" cy="34458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6639377" y="2988354"/>
            <a:ext cx="2178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FF0000"/>
                </a:solidFill>
              </a:rPr>
              <a:t>統合モデル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2251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000" dirty="0" smtClean="0"/>
              <a:t>資源評価のためのソフトウェア</a:t>
            </a:r>
            <a:endParaRPr kumimoji="1" lang="ja-JP" altLang="en-US" sz="4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11560" y="1484784"/>
            <a:ext cx="842493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>
                <a:solidFill>
                  <a:srgbClr val="FF0000"/>
                </a:solidFill>
              </a:rPr>
              <a:t>プロダクションモデル</a:t>
            </a:r>
            <a:endParaRPr lang="en-US" altLang="ja-JP" sz="3600" dirty="0">
              <a:solidFill>
                <a:srgbClr val="FF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ja-JP" sz="3600" dirty="0"/>
              <a:t>ASPIC </a:t>
            </a:r>
            <a:r>
              <a:rPr lang="en-US" altLang="ja-JP" sz="3200" dirty="0" smtClean="0"/>
              <a:t>(http</a:t>
            </a:r>
            <a:r>
              <a:rPr lang="en-US" altLang="ja-JP" sz="3200" dirty="0"/>
              <a:t>://nft.nefsc.noaa.gov/ASPIC.html)</a:t>
            </a:r>
            <a:endParaRPr lang="en-US" altLang="ja-JP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ja-JP" altLang="en-US" sz="3600" dirty="0"/>
              <a:t>去年の資源管理研修</a:t>
            </a:r>
            <a:r>
              <a:rPr lang="ja-JP" altLang="en-US" sz="2800" dirty="0"/>
              <a:t>（</a:t>
            </a:r>
            <a:r>
              <a:rPr lang="en-US" altLang="ja-JP" sz="2800" dirty="0"/>
              <a:t>http://cse.fra.affrc.go.jp/ichimomo/fish/kensyu2013.html</a:t>
            </a:r>
            <a:r>
              <a:rPr lang="ja-JP" altLang="en-US" sz="2800" dirty="0"/>
              <a:t>）</a:t>
            </a:r>
            <a:endParaRPr lang="en-US" altLang="ja-JP" sz="3600" dirty="0"/>
          </a:p>
          <a:p>
            <a:r>
              <a:rPr kumimoji="1" lang="en-US" altLang="ja-JP" sz="3600" dirty="0" smtClean="0">
                <a:solidFill>
                  <a:srgbClr val="FF0000"/>
                </a:solidFill>
              </a:rPr>
              <a:t>VPA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ja-JP" sz="3600" dirty="0"/>
              <a:t>FLR</a:t>
            </a:r>
            <a:r>
              <a:rPr lang="en-US" altLang="ja-JP" sz="3200" dirty="0"/>
              <a:t> (http://</a:t>
            </a:r>
            <a:r>
              <a:rPr lang="en-US" altLang="ja-JP" sz="3200" dirty="0" smtClean="0"/>
              <a:t>flr-project.org/doku.php)</a:t>
            </a:r>
            <a:endParaRPr lang="en-US" altLang="ja-JP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ja-JP" sz="3600" dirty="0"/>
              <a:t>RVPA </a:t>
            </a:r>
            <a:r>
              <a:rPr lang="en-US" altLang="ja-JP" sz="2800" dirty="0"/>
              <a:t>(http://</a:t>
            </a:r>
            <a:r>
              <a:rPr lang="en-US" altLang="ja-JP" sz="2800" dirty="0" smtClean="0"/>
              <a:t>cse.fra.affrc.go.jp/ichimomo/fish/rvpa.html)</a:t>
            </a:r>
            <a:endParaRPr lang="en-US" altLang="ja-JP" sz="3600" dirty="0" smtClean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759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000" dirty="0" smtClean="0"/>
              <a:t>資源評価のためのソフトウェア</a:t>
            </a:r>
            <a:endParaRPr kumimoji="1" lang="ja-JP" altLang="en-US" sz="4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11560" y="1484784"/>
            <a:ext cx="79208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0000"/>
                </a:solidFill>
              </a:rPr>
              <a:t>統合モデル</a:t>
            </a:r>
            <a:endParaRPr lang="en-US" altLang="ja-JP" sz="4000" dirty="0">
              <a:solidFill>
                <a:srgbClr val="FF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ja-JP" sz="4000" dirty="0"/>
              <a:t>stock synthesis </a:t>
            </a:r>
            <a:r>
              <a:rPr lang="en-US" altLang="ja-JP" sz="3600" dirty="0"/>
              <a:t>(http://nft.nefsc.noaa.gov/SS3.html)</a:t>
            </a:r>
            <a:endParaRPr lang="en-US" altLang="ja-JP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ja-JP" sz="4000" dirty="0" err="1"/>
              <a:t>Multifan</a:t>
            </a:r>
            <a:r>
              <a:rPr lang="en-US" altLang="ja-JP" sz="4000" dirty="0"/>
              <a:t>-CL </a:t>
            </a:r>
            <a:r>
              <a:rPr lang="en-US" altLang="ja-JP" sz="3600" dirty="0"/>
              <a:t>(http://www.multifan-cl.org</a:t>
            </a:r>
            <a:r>
              <a:rPr lang="en-US" altLang="ja-JP" sz="3600" dirty="0" smtClean="0"/>
              <a:t>/)</a:t>
            </a:r>
            <a:endParaRPr lang="en-US" altLang="ja-JP" sz="40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0273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184576"/>
          </a:xfrm>
        </p:spPr>
        <p:txBody>
          <a:bodyPr>
            <a:normAutofit fontScale="92500"/>
          </a:bodyPr>
          <a:lstStyle/>
          <a:p>
            <a:r>
              <a:rPr kumimoji="1" lang="ja-JP" altLang="en-US" dirty="0" smtClean="0"/>
              <a:t>データが不足している場合，資源の現状が誤って捉えられてしまうことがある</a:t>
            </a:r>
            <a:r>
              <a:rPr lang="ja-JP" altLang="en-US" dirty="0" smtClean="0"/>
              <a:t>ため，</a:t>
            </a:r>
            <a:r>
              <a:rPr lang="ja-JP" altLang="en-US" dirty="0" smtClean="0">
                <a:solidFill>
                  <a:srgbClr val="FF0000"/>
                </a:solidFill>
              </a:rPr>
              <a:t>適切な資源評価が重要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昔：乱獲の証拠がないので漁獲する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今：「乱獲じゃな</a:t>
            </a:r>
            <a:r>
              <a:rPr lang="ja-JP" altLang="en-US" dirty="0"/>
              <a:t>い</a:t>
            </a:r>
            <a:r>
              <a:rPr lang="ja-JP" altLang="en-US" dirty="0" smtClean="0"/>
              <a:t>」証拠がないので，漁獲できな</a:t>
            </a:r>
            <a:r>
              <a:rPr lang="ja-JP" altLang="en-US" dirty="0"/>
              <a:t>い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kumimoji="1" lang="ja-JP" altLang="en-US" dirty="0" smtClean="0"/>
              <a:t>資源評価モデルには様々な方法があり，利用　できるデータによって</a:t>
            </a:r>
            <a:r>
              <a:rPr kumimoji="1" lang="ja-JP" altLang="en-US" dirty="0" smtClean="0">
                <a:solidFill>
                  <a:srgbClr val="FF0000"/>
                </a:solidFill>
              </a:rPr>
              <a:t>適用できるモデルは異なる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endParaRPr lang="en-US" altLang="ja-JP" dirty="0"/>
          </a:p>
          <a:p>
            <a:r>
              <a:rPr kumimoji="1" lang="ja-JP" altLang="en-US" dirty="0" smtClean="0"/>
              <a:t>資源評価モデルの</a:t>
            </a:r>
            <a:r>
              <a:rPr kumimoji="1" lang="ja-JP" altLang="en-US" dirty="0" smtClean="0">
                <a:solidFill>
                  <a:srgbClr val="FF0000"/>
                </a:solidFill>
              </a:rPr>
              <a:t>不確実性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36</a:t>
            </a:fld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60648"/>
            <a:ext cx="1018440" cy="1028864"/>
          </a:xfrm>
          <a:prstGeom prst="rect">
            <a:avLst/>
          </a:prstGeom>
        </p:spPr>
      </p:pic>
      <p:pic>
        <p:nvPicPr>
          <p:cNvPr id="6" name="Picture 3" descr="C:\Users\momoko\AppData\Local\Microsoft\Windows\Temporary Internet Files\Content.IE5\0RB5F6I0\MC90008887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236" y="260648"/>
            <a:ext cx="1561791" cy="102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92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79028" y="709054"/>
            <a:ext cx="8426194" cy="1025351"/>
          </a:xfrm>
        </p:spPr>
        <p:txBody>
          <a:bodyPr>
            <a:noAutofit/>
          </a:bodyPr>
          <a:lstStyle/>
          <a:p>
            <a:r>
              <a:rPr kumimoji="1" lang="en-US" altLang="ja-JP" dirty="0" smtClean="0"/>
              <a:t>3. </a:t>
            </a:r>
            <a:r>
              <a:rPr lang="ja-JP" altLang="en-US" sz="4400" dirty="0" smtClean="0"/>
              <a:t>いろいろな資源管理手法</a:t>
            </a:r>
            <a:r>
              <a:rPr lang="en-US" altLang="ja-JP" sz="4400" dirty="0" smtClean="0"/>
              <a:t/>
            </a:r>
            <a:br>
              <a:rPr lang="en-US" altLang="ja-JP" sz="4400" dirty="0" smtClean="0"/>
            </a:br>
            <a:r>
              <a:rPr lang="en-US" altLang="ja-JP" sz="4400" dirty="0"/>
              <a:t/>
            </a:r>
            <a:br>
              <a:rPr lang="en-US" altLang="ja-JP" sz="4400" dirty="0"/>
            </a:br>
            <a:r>
              <a:rPr lang="ja-JP" altLang="en-US" dirty="0" err="1" smtClean="0"/>
              <a:t>ー</a:t>
            </a:r>
            <a:r>
              <a:rPr lang="ja-JP" altLang="en-US" dirty="0" smtClean="0"/>
              <a:t> 資源を回復させる・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/>
              <a:t>　</a:t>
            </a:r>
            <a:r>
              <a:rPr lang="ja-JP" altLang="en-US" dirty="0" smtClean="0"/>
              <a:t>　　　　持続的に利用するためにー</a:t>
            </a:r>
            <a:r>
              <a:rPr lang="en-US" altLang="ja-JP" sz="4400" dirty="0"/>
              <a:t/>
            </a:r>
            <a:br>
              <a:rPr lang="en-US" altLang="ja-JP" sz="4400" dirty="0"/>
            </a:br>
            <a:r>
              <a:rPr lang="en-US" altLang="ja-JP" dirty="0"/>
              <a:t/>
            </a:r>
            <a:br>
              <a:rPr lang="en-US" altLang="ja-JP" dirty="0"/>
            </a:b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37</a:t>
            </a:fld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075" name="Picture 3" descr="C:\Users\momoko\AppData\Local\Microsoft\Windows\Temporary Internet Files\Content.IE5\0RB5F6I0\MC90043033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07547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omoko\AppData\Local\Microsoft\Windows\Temporary Internet Files\Content.IE5\RBJPSQIG\MC90009056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404" y="4355417"/>
            <a:ext cx="2329656" cy="170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98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69" y="1682906"/>
            <a:ext cx="5145574" cy="4814423"/>
          </a:xfrm>
          <a:prstGeom prst="rect">
            <a:avLst/>
          </a:prstGeom>
        </p:spPr>
      </p:pic>
      <p:grpSp>
        <p:nvGrpSpPr>
          <p:cNvPr id="16" name="グループ化 15"/>
          <p:cNvGrpSpPr/>
          <p:nvPr/>
        </p:nvGrpSpPr>
        <p:grpSpPr>
          <a:xfrm>
            <a:off x="6436874" y="3883490"/>
            <a:ext cx="2445734" cy="1705750"/>
            <a:chOff x="6436874" y="3883490"/>
            <a:chExt cx="2445734" cy="1705750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1435" y="3883490"/>
              <a:ext cx="619048" cy="619048"/>
            </a:xfrm>
            <a:prstGeom prst="rect">
              <a:avLst/>
            </a:prstGeom>
          </p:spPr>
        </p:pic>
        <p:cxnSp>
          <p:nvCxnSpPr>
            <p:cNvPr id="7" name="直線コネクタ 6"/>
            <p:cNvCxnSpPr/>
            <p:nvPr/>
          </p:nvCxnSpPr>
          <p:spPr>
            <a:xfrm flipV="1">
              <a:off x="6436874" y="4213133"/>
              <a:ext cx="843975" cy="20121"/>
            </a:xfrm>
            <a:prstGeom prst="line">
              <a:avLst/>
            </a:prstGeom>
            <a:ln w="76200">
              <a:solidFill>
                <a:srgbClr val="FF0000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テキスト ボックス 7"/>
            <p:cNvSpPr txBox="1"/>
            <p:nvPr/>
          </p:nvSpPr>
          <p:spPr>
            <a:xfrm>
              <a:off x="6543506" y="4635133"/>
              <a:ext cx="233910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800" dirty="0" smtClean="0">
                  <a:solidFill>
                    <a:srgbClr val="FF0000"/>
                  </a:solidFill>
                </a:rPr>
                <a:t>出口管理</a:t>
              </a:r>
              <a:endParaRPr kumimoji="1" lang="en-US" altLang="ja-JP" sz="2800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ja-JP" altLang="en-US" sz="2800" dirty="0" smtClean="0">
                  <a:solidFill>
                    <a:srgbClr val="FF0000"/>
                  </a:solidFill>
                </a:rPr>
                <a:t>（漁獲量管理）</a:t>
              </a:r>
              <a:endParaRPr kumimoji="1" lang="ja-JP" alt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769800" y="1713386"/>
            <a:ext cx="3459546" cy="1702535"/>
            <a:chOff x="4769800" y="1713386"/>
            <a:chExt cx="3459546" cy="1702535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6331" y="1713386"/>
              <a:ext cx="619048" cy="619048"/>
            </a:xfrm>
            <a:prstGeom prst="rect">
              <a:avLst/>
            </a:prstGeom>
          </p:spPr>
        </p:pic>
        <p:cxnSp>
          <p:nvCxnSpPr>
            <p:cNvPr id="10" name="直線コネクタ 9"/>
            <p:cNvCxnSpPr/>
            <p:nvPr/>
          </p:nvCxnSpPr>
          <p:spPr>
            <a:xfrm flipV="1">
              <a:off x="4769800" y="2033426"/>
              <a:ext cx="1840375" cy="1"/>
            </a:xfrm>
            <a:prstGeom prst="line">
              <a:avLst/>
            </a:prstGeom>
            <a:ln w="76200">
              <a:solidFill>
                <a:srgbClr val="FF0000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/>
            <p:cNvSpPr txBox="1"/>
            <p:nvPr/>
          </p:nvSpPr>
          <p:spPr>
            <a:xfrm>
              <a:off x="5412549" y="2461814"/>
              <a:ext cx="281679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dirty="0" smtClean="0">
                  <a:solidFill>
                    <a:srgbClr val="FF0000"/>
                  </a:solidFill>
                </a:rPr>
                <a:t>入口管理</a:t>
              </a:r>
              <a:endParaRPr lang="en-US" altLang="ja-JP" sz="2800" dirty="0" smtClean="0">
                <a:solidFill>
                  <a:srgbClr val="FF0000"/>
                </a:solidFill>
              </a:endParaRPr>
            </a:p>
            <a:p>
              <a:r>
                <a:rPr kumimoji="1" lang="ja-JP" altLang="en-US" sz="2800" dirty="0">
                  <a:solidFill>
                    <a:srgbClr val="FF0000"/>
                  </a:solidFill>
                </a:rPr>
                <a:t>　</a:t>
              </a:r>
              <a:r>
                <a:rPr kumimoji="1" lang="ja-JP" altLang="en-US" sz="2800" dirty="0" smtClean="0">
                  <a:solidFill>
                    <a:srgbClr val="FF0000"/>
                  </a:solidFill>
                </a:rPr>
                <a:t>　（努力量管理）</a:t>
              </a:r>
              <a:endParaRPr kumimoji="1" lang="ja-JP" altLang="en-US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5" name="テキスト ボックス 24"/>
          <p:cNvSpPr txBox="1"/>
          <p:nvPr/>
        </p:nvSpPr>
        <p:spPr>
          <a:xfrm>
            <a:off x="5129240" y="6728863"/>
            <a:ext cx="6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5" name="タイトル 1"/>
          <p:cNvSpPr>
            <a:spLocks noGrp="1"/>
          </p:cNvSpPr>
          <p:nvPr>
            <p:ph type="title"/>
          </p:nvPr>
        </p:nvSpPr>
        <p:spPr>
          <a:xfrm>
            <a:off x="311727" y="286605"/>
            <a:ext cx="8572500" cy="752486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chemeClr val="tx2"/>
                </a:solidFill>
              </a:rPr>
              <a:t>3</a:t>
            </a:r>
            <a:r>
              <a:rPr lang="ja-JP" altLang="en-US" dirty="0" smtClean="0">
                <a:solidFill>
                  <a:schemeClr val="tx2"/>
                </a:solidFill>
              </a:rPr>
              <a:t>種類の資源管理手法</a:t>
            </a:r>
            <a:endParaRPr kumimoji="1" lang="ja-JP" altLang="en-US" b="1" u="sng" dirty="0">
              <a:solidFill>
                <a:schemeClr val="tx2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38</a:t>
            </a:fld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467544" y="4213133"/>
            <a:ext cx="3168352" cy="173614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defTabSz="1600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3200" dirty="0" smtClean="0">
                <a:solidFill>
                  <a:schemeClr val="tx1"/>
                </a:solidFill>
              </a:rPr>
              <a:t>水があふれないようにコントロールしたい</a:t>
            </a:r>
            <a:endParaRPr lang="ja-JP" altLang="en-US" sz="3200" dirty="0">
              <a:solidFill>
                <a:schemeClr val="tx1"/>
              </a:solidFill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364109" y="1164965"/>
            <a:ext cx="4107215" cy="1244947"/>
            <a:chOff x="364109" y="1164965"/>
            <a:chExt cx="4107215" cy="1244947"/>
          </a:xfrm>
        </p:grpSpPr>
        <p:cxnSp>
          <p:nvCxnSpPr>
            <p:cNvPr id="14" name="直線コネクタ 13"/>
            <p:cNvCxnSpPr/>
            <p:nvPr/>
          </p:nvCxnSpPr>
          <p:spPr>
            <a:xfrm flipH="1" flipV="1">
              <a:off x="1396969" y="2033366"/>
              <a:ext cx="714928" cy="376546"/>
            </a:xfrm>
            <a:prstGeom prst="line">
              <a:avLst/>
            </a:prstGeom>
            <a:ln w="76200">
              <a:solidFill>
                <a:srgbClr val="FF0000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6169" flipH="1">
              <a:off x="766465" y="1559174"/>
              <a:ext cx="619048" cy="619048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364109" y="1164965"/>
              <a:ext cx="4107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200" dirty="0" smtClean="0">
                  <a:solidFill>
                    <a:srgbClr val="FF0000"/>
                  </a:solidFill>
                </a:rPr>
                <a:t>テクニカルコントロール</a:t>
              </a:r>
              <a:endParaRPr kumimoji="1" lang="ja-JP" altLang="en-US" sz="3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212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>
                <a:solidFill>
                  <a:schemeClr val="tx2"/>
                </a:solidFill>
              </a:rPr>
              <a:t>テクニカルコントロール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1727" y="1340768"/>
            <a:ext cx="8572500" cy="4862604"/>
          </a:xfrm>
        </p:spPr>
        <p:txBody>
          <a:bodyPr>
            <a:normAutofit/>
          </a:bodyPr>
          <a:lstStyle/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ja-JP" altLang="en-US" sz="3200" dirty="0" smtClean="0">
                <a:solidFill>
                  <a:schemeClr val="tx1"/>
                </a:solidFill>
              </a:rPr>
              <a:t>漁獲に利用する漁具の仕様・量を制限する</a:t>
            </a:r>
            <a:endParaRPr lang="en-US" altLang="ja-JP" sz="3200" dirty="0">
              <a:solidFill>
                <a:schemeClr val="tx1"/>
              </a:solidFill>
            </a:endParaRPr>
          </a:p>
          <a:p>
            <a:endParaRPr lang="ja-JP" altLang="en-US" sz="2800" dirty="0"/>
          </a:p>
          <a:p>
            <a:endParaRPr kumimoji="1" lang="en-US" altLang="ja-JP" sz="2800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977" y="2874721"/>
            <a:ext cx="3875780" cy="3626348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 flipH="1" flipV="1">
            <a:off x="4187507" y="2662812"/>
            <a:ext cx="822390" cy="506879"/>
          </a:xfrm>
          <a:prstGeom prst="line">
            <a:avLst/>
          </a:prstGeom>
          <a:ln w="76200">
            <a:solidFill>
              <a:srgbClr val="FF000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933946" y="5153917"/>
            <a:ext cx="40286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漁具</a:t>
            </a:r>
            <a:endParaRPr kumimoji="1" lang="en-US" altLang="ja-JP" sz="2800" dirty="0" smtClean="0"/>
          </a:p>
          <a:p>
            <a:r>
              <a:rPr kumimoji="1" lang="en-US" altLang="ja-JP" sz="2800" dirty="0" smtClean="0"/>
              <a:t> (</a:t>
            </a:r>
            <a:r>
              <a:rPr kumimoji="1" lang="ja-JP" altLang="en-US" sz="2800" dirty="0" smtClean="0"/>
              <a:t>網目のサイズ</a:t>
            </a:r>
            <a:r>
              <a:rPr kumimoji="1" lang="en-US" altLang="ja-JP" sz="2800" dirty="0" smtClean="0"/>
              <a:t>, </a:t>
            </a:r>
          </a:p>
          <a:p>
            <a:r>
              <a:rPr lang="ja-JP" altLang="en-US" sz="2800" dirty="0"/>
              <a:t>　</a:t>
            </a:r>
            <a:r>
              <a:rPr lang="ja-JP" altLang="en-US" sz="2800" dirty="0" smtClean="0"/>
              <a:t>　　　　　　釣り針の形状</a:t>
            </a:r>
            <a:r>
              <a:rPr kumimoji="1" lang="en-US" altLang="ja-JP" sz="2800" dirty="0" smtClean="0"/>
              <a:t>)</a:t>
            </a:r>
            <a:endParaRPr kumimoji="1" lang="ja-JP" altLang="en-US" sz="28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23352" y="3471268"/>
            <a:ext cx="542328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船　（漁船のサイズ，</a:t>
            </a:r>
            <a:endParaRPr lang="en-US" altLang="ja-JP" sz="2800" dirty="0" smtClean="0"/>
          </a:p>
          <a:p>
            <a:r>
              <a:rPr lang="en-US" altLang="ja-JP" sz="2800" dirty="0"/>
              <a:t> </a:t>
            </a:r>
            <a:r>
              <a:rPr lang="en-US" altLang="ja-JP" sz="2800" dirty="0" smtClean="0"/>
              <a:t>   </a:t>
            </a:r>
            <a:r>
              <a:rPr lang="en-US" altLang="ja-JP" sz="2800" dirty="0"/>
              <a:t> </a:t>
            </a:r>
            <a:r>
              <a:rPr lang="en-US" altLang="ja-JP" sz="2800" dirty="0" smtClean="0"/>
              <a:t>  </a:t>
            </a:r>
            <a:r>
              <a:rPr lang="ja-JP" altLang="en-US" sz="2800" dirty="0" smtClean="0"/>
              <a:t>エンジンパワー</a:t>
            </a:r>
            <a:r>
              <a:rPr lang="en-US" altLang="ja-JP" sz="2800" dirty="0" smtClean="0"/>
              <a:t>, </a:t>
            </a:r>
          </a:p>
          <a:p>
            <a:r>
              <a:rPr lang="ja-JP" altLang="en-US" sz="2800" dirty="0"/>
              <a:t>　</a:t>
            </a:r>
            <a:r>
              <a:rPr lang="ja-JP" altLang="en-US" sz="2800" dirty="0" smtClean="0"/>
              <a:t>　　　　　ライセンス数の制限など）</a:t>
            </a:r>
            <a:endParaRPr kumimoji="1" lang="en-US" altLang="ja-JP" sz="2800" dirty="0" smtClean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169" flipH="1">
            <a:off x="3543604" y="2162939"/>
            <a:ext cx="619048" cy="619048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4667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63" t="-38" r="15763"/>
          <a:stretch/>
        </p:blipFill>
        <p:spPr>
          <a:xfrm>
            <a:off x="395536" y="2041974"/>
            <a:ext cx="4954775" cy="4388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571263" y="1188634"/>
            <a:ext cx="8242175" cy="1362075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1. </a:t>
            </a:r>
            <a:r>
              <a:rPr lang="ja-JP" altLang="en-US" dirty="0" smtClean="0"/>
              <a:t>世界の水産資源は減っているか？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770" y="2564904"/>
            <a:ext cx="2125273" cy="14219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21" b="29338"/>
          <a:stretch/>
        </p:blipFill>
        <p:spPr bwMode="auto">
          <a:xfrm>
            <a:off x="5327804" y="4236286"/>
            <a:ext cx="4197196" cy="2926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796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>
                <a:solidFill>
                  <a:schemeClr val="tx2"/>
                </a:solidFill>
              </a:rPr>
              <a:t>入口管理（努力量管理）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1727" y="1267691"/>
            <a:ext cx="8572500" cy="1991703"/>
          </a:xfrm>
        </p:spPr>
        <p:txBody>
          <a:bodyPr>
            <a:normAutofit/>
          </a:bodyPr>
          <a:lstStyle/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ja-JP" altLang="en-US" sz="3600" dirty="0" smtClean="0">
                <a:solidFill>
                  <a:schemeClr val="tx1"/>
                </a:solidFill>
              </a:rPr>
              <a:t>漁獲に対する努力量を管理する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995" y="3110697"/>
            <a:ext cx="3875780" cy="3626348"/>
          </a:xfrm>
          <a:prstGeom prst="rect">
            <a:avLst/>
          </a:prstGeom>
        </p:spPr>
      </p:pic>
      <p:cxnSp>
        <p:nvCxnSpPr>
          <p:cNvPr id="5" name="直線コネクタ 4"/>
          <p:cNvCxnSpPr>
            <a:endCxn id="10" idx="1"/>
          </p:cNvCxnSpPr>
          <p:nvPr/>
        </p:nvCxnSpPr>
        <p:spPr>
          <a:xfrm flipH="1">
            <a:off x="3877561" y="2875938"/>
            <a:ext cx="2051290" cy="147796"/>
          </a:xfrm>
          <a:prstGeom prst="line">
            <a:avLst/>
          </a:prstGeom>
          <a:ln w="76200">
            <a:solidFill>
              <a:srgbClr val="FF000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右カーブ矢印 6"/>
          <p:cNvSpPr/>
          <p:nvPr/>
        </p:nvSpPr>
        <p:spPr>
          <a:xfrm>
            <a:off x="6038431" y="2646124"/>
            <a:ext cx="870155" cy="516193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48020" flipH="1">
            <a:off x="3258548" y="2718890"/>
            <a:ext cx="619048" cy="619048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91845" y="4005064"/>
            <a:ext cx="43231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操業日数・回数・</a:t>
            </a:r>
            <a:r>
              <a:rPr lang="ja-JP" altLang="en-US" sz="2800" dirty="0" smtClean="0"/>
              <a:t>時間</a:t>
            </a:r>
            <a:endParaRPr kumimoji="1" lang="en-US" altLang="ja-JP" sz="2800" dirty="0" smtClean="0"/>
          </a:p>
          <a:p>
            <a:endParaRPr lang="en-US" altLang="ja-JP" sz="2800" dirty="0"/>
          </a:p>
          <a:p>
            <a:r>
              <a:rPr lang="ja-JP" altLang="en-US" sz="2800" dirty="0" smtClean="0"/>
              <a:t>海洋保護区</a:t>
            </a:r>
            <a:endParaRPr lang="en-US" altLang="ja-JP" sz="2800" dirty="0" smtClean="0"/>
          </a:p>
          <a:p>
            <a:endParaRPr lang="en-US" altLang="ja-JP" sz="2800" dirty="0"/>
          </a:p>
          <a:p>
            <a:endParaRPr lang="en-US" altLang="ja-JP" sz="280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40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1236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>
                <a:solidFill>
                  <a:schemeClr val="tx2"/>
                </a:solidFill>
              </a:rPr>
              <a:t>出口管理（漁獲量管理）</a:t>
            </a:r>
            <a:endParaRPr lang="en-US" altLang="ja-JP" dirty="0">
              <a:solidFill>
                <a:schemeClr val="tx2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2437" lvl="1" indent="0">
              <a:buNone/>
            </a:pPr>
            <a:r>
              <a:rPr lang="ja-JP" altLang="en-US" sz="3200" dirty="0" smtClean="0">
                <a:solidFill>
                  <a:schemeClr val="tx1"/>
                </a:solidFill>
              </a:rPr>
              <a:t>漁獲量そのものをコントロールする</a:t>
            </a:r>
            <a:endParaRPr kumimoji="1" lang="ja-JP" altLang="en-US" sz="3200" dirty="0">
              <a:solidFill>
                <a:schemeClr val="tx1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80" y="3110697"/>
            <a:ext cx="3875780" cy="362634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749" y="4709399"/>
            <a:ext cx="619048" cy="619048"/>
          </a:xfrm>
          <a:prstGeom prst="rect">
            <a:avLst/>
          </a:prstGeom>
        </p:spPr>
      </p:pic>
      <p:cxnSp>
        <p:nvCxnSpPr>
          <p:cNvPr id="6" name="直線コネクタ 5"/>
          <p:cNvCxnSpPr/>
          <p:nvPr/>
        </p:nvCxnSpPr>
        <p:spPr>
          <a:xfrm flipV="1">
            <a:off x="7027188" y="5039042"/>
            <a:ext cx="843975" cy="20121"/>
          </a:xfrm>
          <a:prstGeom prst="line">
            <a:avLst/>
          </a:prstGeom>
          <a:ln w="76200">
            <a:solidFill>
              <a:srgbClr val="FF000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656800" y="2453725"/>
            <a:ext cx="35427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Total Allowable Catch</a:t>
            </a:r>
          </a:p>
          <a:p>
            <a:r>
              <a:rPr kumimoji="1" lang="en-US" altLang="ja-JP" sz="2800" dirty="0" smtClean="0"/>
              <a:t>(TAC)</a:t>
            </a:r>
          </a:p>
          <a:p>
            <a:r>
              <a:rPr kumimoji="1" lang="ja-JP" altLang="en-US" sz="2800" dirty="0" smtClean="0"/>
              <a:t> </a:t>
            </a:r>
            <a:endParaRPr kumimoji="1" lang="en-US" altLang="ja-JP" sz="2800" dirty="0" smtClean="0"/>
          </a:p>
          <a:p>
            <a:endParaRPr kumimoji="1" lang="en-US" altLang="ja-JP" sz="2800" dirty="0"/>
          </a:p>
          <a:p>
            <a:r>
              <a:rPr kumimoji="1" lang="en-US" altLang="ja-JP" sz="2800" dirty="0" smtClean="0"/>
              <a:t>Bag limit (limit of catch/person)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41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302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tx2"/>
                </a:solidFill>
              </a:rPr>
              <a:t>各管理手法の特徴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1727" y="1916832"/>
            <a:ext cx="8741962" cy="4286540"/>
          </a:xfrm>
        </p:spPr>
        <p:txBody>
          <a:bodyPr/>
          <a:lstStyle/>
          <a:p>
            <a:pPr marL="0" indent="0" algn="ctr">
              <a:buNone/>
            </a:pPr>
            <a:r>
              <a:rPr lang="ja-JP" altLang="en-US" u="sng" dirty="0" smtClean="0"/>
              <a:t>テクニカルコントロール・入口管理</a:t>
            </a:r>
            <a:endParaRPr lang="en-US" altLang="ja-JP" u="sng" dirty="0" smtClean="0"/>
          </a:p>
          <a:p>
            <a:pPr marL="0" indent="0" algn="ctr">
              <a:buNone/>
            </a:pPr>
            <a:r>
              <a:rPr lang="ja-JP" altLang="en-US" dirty="0" smtClean="0"/>
              <a:t>比較的容易だが，間接的な手法</a:t>
            </a:r>
            <a:endParaRPr lang="en-US" altLang="ja-JP" dirty="0"/>
          </a:p>
          <a:p>
            <a:pPr marL="0" indent="0" algn="ctr">
              <a:buNone/>
            </a:pPr>
            <a:endParaRPr lang="en-US" altLang="ja-JP" dirty="0"/>
          </a:p>
          <a:p>
            <a:pPr marL="0" indent="0" algn="ctr">
              <a:buNone/>
            </a:pPr>
            <a:r>
              <a:rPr lang="ja-JP" altLang="en-US" u="sng" dirty="0" smtClean="0"/>
              <a:t>出口管理</a:t>
            </a:r>
            <a:endParaRPr lang="en-US" altLang="ja-JP" u="sng" dirty="0" smtClean="0"/>
          </a:p>
          <a:p>
            <a:pPr marL="0" indent="0" algn="ctr">
              <a:buNone/>
            </a:pPr>
            <a:r>
              <a:rPr lang="ja-JP" altLang="en-US" dirty="0" smtClean="0"/>
              <a:t>難しいが，確実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42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0851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>
                <a:solidFill>
                  <a:schemeClr val="tx2"/>
                </a:solidFill>
              </a:rPr>
              <a:t>テクニカルコントロール・　　　　　　　　　入口</a:t>
            </a:r>
            <a:r>
              <a:rPr kumimoji="1" lang="ja-JP" altLang="en-US" dirty="0" smtClean="0">
                <a:solidFill>
                  <a:schemeClr val="tx2"/>
                </a:solidFill>
              </a:rPr>
              <a:t>管理の</a:t>
            </a:r>
            <a:r>
              <a:rPr lang="ja-JP" altLang="en-US" dirty="0" smtClean="0">
                <a:solidFill>
                  <a:schemeClr val="tx2"/>
                </a:solidFill>
              </a:rPr>
              <a:t>利点</a:t>
            </a:r>
            <a:r>
              <a:rPr lang="en-US" altLang="ja-JP" dirty="0" smtClean="0">
                <a:solidFill>
                  <a:schemeClr val="tx2"/>
                </a:solidFill>
              </a:rPr>
              <a:t>/</a:t>
            </a:r>
            <a:r>
              <a:rPr lang="ja-JP" altLang="en-US" dirty="0" smtClean="0">
                <a:solidFill>
                  <a:schemeClr val="tx2"/>
                </a:solidFill>
              </a:rPr>
              <a:t>欠点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74133" y="1267691"/>
            <a:ext cx="8410094" cy="4935681"/>
          </a:xfrm>
        </p:spPr>
        <p:txBody>
          <a:bodyPr>
            <a:normAutofit lnSpcReduction="10000"/>
          </a:bodyPr>
          <a:lstStyle/>
          <a:p>
            <a:endParaRPr kumimoji="1" lang="en-US" altLang="ja-JP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kumimoji="1" lang="ja-JP" altLang="en-US" dirty="0" smtClean="0">
                <a:solidFill>
                  <a:srgbClr val="FF0000"/>
                </a:solidFill>
              </a:rPr>
              <a:t>利点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r>
              <a:rPr kumimoji="1" lang="ja-JP" altLang="en-US" dirty="0" smtClean="0">
                <a:solidFill>
                  <a:schemeClr val="tx1"/>
                </a:solidFill>
              </a:rPr>
              <a:t>導入が比較的容易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r>
              <a:rPr kumimoji="1" lang="ja-JP" altLang="en-US" dirty="0" smtClean="0">
                <a:solidFill>
                  <a:schemeClr val="tx1"/>
                </a:solidFill>
              </a:rPr>
              <a:t>（テクニカルコントロール＞入口管理）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/>
              <a:t>多魚種を漁獲する漁業でも有効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>
                <a:solidFill>
                  <a:schemeClr val="accent1"/>
                </a:solidFill>
              </a:rPr>
              <a:t>欠点</a:t>
            </a:r>
            <a:endParaRPr lang="en-US" altLang="ja-JP" dirty="0" smtClean="0">
              <a:solidFill>
                <a:schemeClr val="accent1"/>
              </a:solidFill>
            </a:endParaRPr>
          </a:p>
          <a:p>
            <a:r>
              <a:rPr lang="ja-JP" altLang="en-US" dirty="0" smtClean="0"/>
              <a:t>間接的に影響するので，効果の予測が難しい</a:t>
            </a:r>
            <a:endParaRPr lang="en-US" altLang="ja-JP" dirty="0" smtClean="0"/>
          </a:p>
          <a:p>
            <a:r>
              <a:rPr lang="ja-JP" altLang="en-US" dirty="0"/>
              <a:t>漁</a:t>
            </a:r>
            <a:r>
              <a:rPr lang="ja-JP" altLang="en-US" dirty="0" smtClean="0"/>
              <a:t>業者による行動の変化</a:t>
            </a:r>
            <a:endParaRPr lang="en-US" altLang="ja-JP" dirty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43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022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tx2"/>
                </a:solidFill>
              </a:rPr>
              <a:t>例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1727" y="1267691"/>
            <a:ext cx="8572500" cy="5361709"/>
          </a:xfrm>
        </p:spPr>
        <p:txBody>
          <a:bodyPr>
            <a:normAutofit/>
          </a:bodyPr>
          <a:lstStyle/>
          <a:p>
            <a:r>
              <a:rPr lang="ja-JP" altLang="en-US" sz="2800" dirty="0" smtClean="0">
                <a:solidFill>
                  <a:schemeClr val="tx1"/>
                </a:solidFill>
              </a:rPr>
              <a:t>ライセンスの制限⇒</a:t>
            </a:r>
            <a:r>
              <a:rPr lang="ja-JP" altLang="en-US" sz="2800" dirty="0" smtClean="0"/>
              <a:t>１隻あたりの設備投資・操業日数の増加（</a:t>
            </a:r>
            <a:r>
              <a:rPr lang="en-US" altLang="ja-JP" sz="2800" dirty="0" smtClean="0">
                <a:solidFill>
                  <a:schemeClr val="tx1"/>
                </a:solidFill>
              </a:rPr>
              <a:t>Yew and </a:t>
            </a:r>
            <a:r>
              <a:rPr lang="en-US" altLang="ja-JP" sz="2800" dirty="0">
                <a:solidFill>
                  <a:schemeClr val="tx1"/>
                </a:solidFill>
              </a:rPr>
              <a:t>Heaps </a:t>
            </a:r>
            <a:r>
              <a:rPr lang="en-US" altLang="ja-JP" sz="2800" dirty="0" smtClean="0">
                <a:solidFill>
                  <a:schemeClr val="tx1"/>
                </a:solidFill>
              </a:rPr>
              <a:t>1996)</a:t>
            </a:r>
          </a:p>
          <a:p>
            <a:r>
              <a:rPr lang="ja-JP" altLang="en-US" sz="2800" dirty="0" smtClean="0">
                <a:solidFill>
                  <a:schemeClr val="tx1"/>
                </a:solidFill>
              </a:rPr>
              <a:t>夜間操業の禁止⇒昼間の操業の努力量増加（</a:t>
            </a:r>
            <a:r>
              <a:rPr lang="en-US" altLang="ja-JP" sz="2800" dirty="0" smtClean="0">
                <a:solidFill>
                  <a:schemeClr val="tx1"/>
                </a:solidFill>
              </a:rPr>
              <a:t>Dorn 1997</a:t>
            </a:r>
            <a:r>
              <a:rPr lang="ja-JP" altLang="en-US" sz="2800" dirty="0" smtClean="0">
                <a:solidFill>
                  <a:schemeClr val="tx1"/>
                </a:solidFill>
              </a:rPr>
              <a:t>）</a:t>
            </a:r>
            <a:endParaRPr lang="en-US" altLang="ja-JP" sz="2800" dirty="0" smtClean="0">
              <a:solidFill>
                <a:schemeClr val="tx1"/>
              </a:solidFill>
            </a:endParaRPr>
          </a:p>
          <a:p>
            <a:r>
              <a:rPr lang="ja-JP" altLang="en-US" sz="2800" dirty="0" smtClean="0">
                <a:solidFill>
                  <a:schemeClr val="tx1"/>
                </a:solidFill>
              </a:rPr>
              <a:t>海洋保護区での漁獲禁止⇒努力量が，保護区の境界で特に増加</a:t>
            </a:r>
            <a:endParaRPr lang="en-US" altLang="ja-JP" sz="2800" dirty="0" smtClean="0">
              <a:solidFill>
                <a:schemeClr val="tx1"/>
              </a:solidFill>
            </a:endParaRPr>
          </a:p>
          <a:p>
            <a:r>
              <a:rPr lang="ja-JP" altLang="en-US" sz="2800" dirty="0" smtClean="0"/>
              <a:t>ニューイングランドでのタラ漁業，</a:t>
            </a:r>
            <a:r>
              <a:rPr lang="en-US" altLang="ja-JP" sz="2800" dirty="0" smtClean="0"/>
              <a:t>1973</a:t>
            </a:r>
            <a:r>
              <a:rPr lang="ja-JP" altLang="en-US" sz="2800" dirty="0" smtClean="0"/>
              <a:t>年は</a:t>
            </a:r>
            <a:r>
              <a:rPr lang="en-US" altLang="ja-JP" sz="2800" dirty="0" smtClean="0"/>
              <a:t>TAC</a:t>
            </a:r>
            <a:r>
              <a:rPr lang="ja-JP" altLang="en-US" sz="2800" dirty="0" smtClean="0"/>
              <a:t>とメッシュサイズの制限による管理⇒現在では，漁具の形状，操業日数の制限，操業場所の制限，体長規制，さまざまなレベルでの保護区による制限</a:t>
            </a:r>
            <a:r>
              <a:rPr lang="en-US" altLang="ja-JP" sz="2800" dirty="0" smtClean="0"/>
              <a:t> </a:t>
            </a:r>
            <a:r>
              <a:rPr lang="en-US" altLang="ja-JP" sz="2800" dirty="0"/>
              <a:t>(Hennessey and Healey 2000)</a:t>
            </a:r>
            <a:endParaRPr lang="ja-JP" altLang="en-US" sz="2800" dirty="0"/>
          </a:p>
          <a:p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44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3805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>
                <a:solidFill>
                  <a:schemeClr val="tx2"/>
                </a:solidFill>
              </a:rPr>
              <a:t>出口管理</a:t>
            </a:r>
            <a:r>
              <a:rPr lang="ja-JP" altLang="en-US" dirty="0" smtClean="0">
                <a:solidFill>
                  <a:schemeClr val="tx2"/>
                </a:solidFill>
              </a:rPr>
              <a:t>の利点</a:t>
            </a:r>
            <a:r>
              <a:rPr lang="en-US" altLang="ja-JP" dirty="0" smtClean="0">
                <a:solidFill>
                  <a:schemeClr val="tx2"/>
                </a:solidFill>
              </a:rPr>
              <a:t>/</a:t>
            </a:r>
            <a:r>
              <a:rPr lang="ja-JP" altLang="en-US" dirty="0" smtClean="0">
                <a:solidFill>
                  <a:schemeClr val="tx2"/>
                </a:solidFill>
              </a:rPr>
              <a:t>欠点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45</a:t>
            </a:fld>
            <a:endParaRPr kumimoji="1" lang="ja-JP" altLang="en-US" dirty="0"/>
          </a:p>
        </p:txBody>
      </p:sp>
      <p:sp>
        <p:nvSpPr>
          <p:cNvPr id="7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74133" y="1267691"/>
            <a:ext cx="8410094" cy="5453784"/>
          </a:xfrm>
        </p:spPr>
        <p:txBody>
          <a:bodyPr>
            <a:normAutofit lnSpcReduction="10000"/>
          </a:bodyPr>
          <a:lstStyle/>
          <a:p>
            <a:endParaRPr kumimoji="1" lang="en-US" altLang="ja-JP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kumimoji="1" lang="ja-JP" altLang="en-US" dirty="0" smtClean="0">
                <a:solidFill>
                  <a:srgbClr val="FF0000"/>
                </a:solidFill>
              </a:rPr>
              <a:t>利点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r>
              <a:rPr kumimoji="1" lang="ja-JP" altLang="en-US" dirty="0" smtClean="0">
                <a:solidFill>
                  <a:schemeClr val="tx1"/>
                </a:solidFill>
              </a:rPr>
              <a:t>直接的な管理なので，効果を予測しやすい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/>
              <a:t>管理手法について合意されやすい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>
                <a:solidFill>
                  <a:schemeClr val="accent1"/>
                </a:solidFill>
              </a:rPr>
              <a:t>欠点</a:t>
            </a:r>
            <a:endParaRPr lang="en-US" altLang="ja-JP" dirty="0" smtClean="0">
              <a:solidFill>
                <a:schemeClr val="accent1"/>
              </a:solidFill>
            </a:endParaRPr>
          </a:p>
          <a:p>
            <a:r>
              <a:rPr lang="ja-JP" altLang="en-US" dirty="0" smtClean="0"/>
              <a:t>「適切な漁獲量」を，資源評価等により決める必要</a:t>
            </a:r>
            <a:endParaRPr lang="en-US" altLang="ja-JP" dirty="0" smtClean="0"/>
          </a:p>
          <a:p>
            <a:r>
              <a:rPr lang="ja-JP" altLang="en-US" dirty="0" smtClean="0"/>
              <a:t>資源評価の誤差・困難さ</a:t>
            </a:r>
            <a:endParaRPr lang="en-US" altLang="ja-JP" dirty="0" smtClean="0"/>
          </a:p>
          <a:p>
            <a:r>
              <a:rPr lang="ja-JP" altLang="en-US" dirty="0" smtClean="0"/>
              <a:t>投</a:t>
            </a:r>
            <a:r>
              <a:rPr lang="ja-JP" altLang="en-US" dirty="0"/>
              <a:t>棄</a:t>
            </a:r>
            <a:endParaRPr lang="en-US" altLang="ja-JP" dirty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9399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5004048" y="6362164"/>
            <a:ext cx="349005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出口</a:t>
            </a:r>
            <a:r>
              <a:rPr lang="en-US" altLang="ja-JP" sz="2800" dirty="0" smtClean="0"/>
              <a:t>/</a:t>
            </a:r>
            <a:r>
              <a:rPr lang="ja-JP" altLang="en-US" sz="2800" dirty="0" smtClean="0"/>
              <a:t>入口</a:t>
            </a:r>
            <a:r>
              <a:rPr lang="en-US" altLang="ja-JP" sz="2800" dirty="0" smtClean="0"/>
              <a:t>/</a:t>
            </a:r>
            <a:r>
              <a:rPr lang="ja-JP" altLang="en-US" sz="2800" dirty="0" smtClean="0"/>
              <a:t>テクニカル</a:t>
            </a:r>
            <a:endParaRPr kumimoji="1" lang="ja-JP" altLang="en-US" sz="2800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t="-833" r="18282" b="8381"/>
          <a:stretch/>
        </p:blipFill>
        <p:spPr>
          <a:xfrm>
            <a:off x="4551884" y="692696"/>
            <a:ext cx="4340596" cy="573869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5577" y="-171399"/>
            <a:ext cx="8128650" cy="1368152"/>
          </a:xfrm>
        </p:spPr>
        <p:txBody>
          <a:bodyPr/>
          <a:lstStyle/>
          <a:p>
            <a:r>
              <a:rPr lang="ja-JP" altLang="en-US" dirty="0" smtClean="0">
                <a:solidFill>
                  <a:schemeClr val="tx2"/>
                </a:solidFill>
              </a:rPr>
              <a:t>どの手法を選ぶべきか？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6337176" y="6356350"/>
            <a:ext cx="21336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t>46</a:t>
            </a:fld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78" y="1196753"/>
            <a:ext cx="2959709" cy="427919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904570" y="1052736"/>
            <a:ext cx="90281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目的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851919" y="2177507"/>
            <a:ext cx="100811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管理</a:t>
            </a:r>
            <a:endParaRPr kumimoji="1" lang="en-US" altLang="ja-JP" sz="2800" dirty="0" smtClean="0"/>
          </a:p>
          <a:p>
            <a:r>
              <a:rPr lang="ja-JP" altLang="en-US" sz="2800" dirty="0"/>
              <a:t>機関</a:t>
            </a:r>
            <a:endParaRPr kumimoji="1" lang="ja-JP" altLang="en-US" sz="2800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851919" y="3507723"/>
            <a:ext cx="100811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漁業種類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851919" y="4509120"/>
            <a:ext cx="100811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魚の特徴</a:t>
            </a:r>
          </a:p>
        </p:txBody>
      </p:sp>
    </p:spTree>
    <p:extLst>
      <p:ext uri="{BB962C8B-B14F-4D97-AF65-F5344CB8AC3E}">
        <p14:creationId xmlns:p14="http://schemas.microsoft.com/office/powerpoint/2010/main" val="217035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t="-833" r="18282" b="8381"/>
          <a:stretch/>
        </p:blipFill>
        <p:spPr>
          <a:xfrm>
            <a:off x="80226" y="108221"/>
            <a:ext cx="4946073" cy="6539190"/>
          </a:xfrm>
          <a:prstGeom prst="rect">
            <a:avLst/>
          </a:prstGeom>
        </p:spPr>
      </p:pic>
      <p:sp>
        <p:nvSpPr>
          <p:cNvPr id="5" name="円/楕円 4"/>
          <p:cNvSpPr/>
          <p:nvPr/>
        </p:nvSpPr>
        <p:spPr>
          <a:xfrm>
            <a:off x="4285204" y="4673601"/>
            <a:ext cx="214489" cy="203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32560" y="731814"/>
            <a:ext cx="3207140" cy="1191816"/>
          </a:xfrm>
          <a:prstGeom prst="round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>
                <a:solidFill>
                  <a:schemeClr val="bg1"/>
                </a:solidFill>
              </a:rPr>
              <a:t>熱帯の珊瑚礁域での漁業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cxnSp>
        <p:nvCxnSpPr>
          <p:cNvPr id="8" name="直線コネクタ 7"/>
          <p:cNvCxnSpPr>
            <a:endCxn id="9" idx="1"/>
          </p:cNvCxnSpPr>
          <p:nvPr/>
        </p:nvCxnSpPr>
        <p:spPr>
          <a:xfrm>
            <a:off x="4445704" y="4759804"/>
            <a:ext cx="1334212" cy="0"/>
          </a:xfrm>
          <a:prstGeom prst="line">
            <a:avLst/>
          </a:prstGeom>
          <a:ln w="285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5779916" y="4498194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多魚種の漁獲</a:t>
            </a:r>
            <a:endParaRPr kumimoji="1" lang="ja-JP" altLang="en-US" sz="2800" dirty="0"/>
          </a:p>
        </p:txBody>
      </p:sp>
      <p:sp>
        <p:nvSpPr>
          <p:cNvPr id="10" name="円/楕円 9"/>
          <p:cNvSpPr/>
          <p:nvPr/>
        </p:nvSpPr>
        <p:spPr>
          <a:xfrm>
            <a:off x="4124704" y="3663245"/>
            <a:ext cx="214489" cy="203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/>
          <p:cNvCxnSpPr>
            <a:endCxn id="12" idx="1"/>
          </p:cNvCxnSpPr>
          <p:nvPr/>
        </p:nvCxnSpPr>
        <p:spPr>
          <a:xfrm>
            <a:off x="4285204" y="3749448"/>
            <a:ext cx="1494712" cy="116997"/>
          </a:xfrm>
          <a:prstGeom prst="line">
            <a:avLst/>
          </a:prstGeom>
          <a:ln w="285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5779916" y="3604835"/>
            <a:ext cx="1877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小さい漁船</a:t>
            </a:r>
            <a:endParaRPr kumimoji="1" lang="ja-JP" altLang="en-US" sz="2800" dirty="0"/>
          </a:p>
        </p:txBody>
      </p:sp>
      <p:sp>
        <p:nvSpPr>
          <p:cNvPr id="15" name="円/楕円 14"/>
          <p:cNvSpPr/>
          <p:nvPr/>
        </p:nvSpPr>
        <p:spPr>
          <a:xfrm>
            <a:off x="4077440" y="5856437"/>
            <a:ext cx="214489" cy="203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>
            <a:stCxn id="15" idx="6"/>
            <a:endCxn id="17" idx="1"/>
          </p:cNvCxnSpPr>
          <p:nvPr/>
        </p:nvCxnSpPr>
        <p:spPr>
          <a:xfrm flipV="1">
            <a:off x="4291929" y="5951358"/>
            <a:ext cx="1280223" cy="6679"/>
          </a:xfrm>
          <a:prstGeom prst="line">
            <a:avLst/>
          </a:prstGeom>
          <a:ln w="285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5572152" y="5474304"/>
            <a:ext cx="23391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海洋保護区の</a:t>
            </a:r>
            <a:endParaRPr kumimoji="1" lang="en-US" altLang="ja-JP" sz="2800" dirty="0" smtClean="0"/>
          </a:p>
          <a:p>
            <a:r>
              <a:rPr lang="ja-JP" altLang="en-US" sz="2800" dirty="0"/>
              <a:t>設置</a:t>
            </a:r>
            <a:r>
              <a:rPr kumimoji="1" lang="en-US" altLang="ja-JP" sz="2800" dirty="0" smtClean="0"/>
              <a:t> (MPA)</a:t>
            </a:r>
            <a:endParaRPr kumimoji="1" lang="ja-JP" altLang="en-US" sz="2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47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2331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t="-833" r="18282" b="8381"/>
          <a:stretch/>
        </p:blipFill>
        <p:spPr>
          <a:xfrm>
            <a:off x="80226" y="64678"/>
            <a:ext cx="4946073" cy="6539190"/>
          </a:xfrm>
          <a:prstGeom prst="rect">
            <a:avLst/>
          </a:prstGeom>
        </p:spPr>
      </p:pic>
      <p:sp>
        <p:nvSpPr>
          <p:cNvPr id="5" name="円/楕円 4"/>
          <p:cNvSpPr/>
          <p:nvPr/>
        </p:nvSpPr>
        <p:spPr>
          <a:xfrm>
            <a:off x="3059832" y="4077240"/>
            <a:ext cx="214489" cy="203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26299" y="728614"/>
            <a:ext cx="3207140" cy="646986"/>
          </a:xfrm>
          <a:prstGeom prst="round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>
                <a:solidFill>
                  <a:schemeClr val="bg1"/>
                </a:solidFill>
              </a:rPr>
              <a:t>遠洋</a:t>
            </a:r>
            <a:r>
              <a:rPr lang="ja-JP" altLang="en-US" sz="3200" dirty="0">
                <a:solidFill>
                  <a:schemeClr val="bg1"/>
                </a:solidFill>
              </a:rPr>
              <a:t>まぐろ</a:t>
            </a:r>
            <a:r>
              <a:rPr kumimoji="1" lang="ja-JP" altLang="en-US" sz="3200" dirty="0" smtClean="0">
                <a:solidFill>
                  <a:schemeClr val="bg1"/>
                </a:solidFill>
              </a:rPr>
              <a:t>漁業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cxnSp>
        <p:nvCxnSpPr>
          <p:cNvPr id="8" name="直線コネクタ 7"/>
          <p:cNvCxnSpPr/>
          <p:nvPr/>
        </p:nvCxnSpPr>
        <p:spPr>
          <a:xfrm flipV="1">
            <a:off x="3274321" y="3717032"/>
            <a:ext cx="2161775" cy="461808"/>
          </a:xfrm>
          <a:prstGeom prst="line">
            <a:avLst/>
          </a:prstGeom>
          <a:ln w="285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5490271" y="342471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大型漁船</a:t>
            </a:r>
            <a:endParaRPr kumimoji="1" lang="ja-JP" altLang="en-US" sz="2800" dirty="0"/>
          </a:p>
        </p:txBody>
      </p:sp>
      <p:sp>
        <p:nvSpPr>
          <p:cNvPr id="10" name="円/楕円 9"/>
          <p:cNvSpPr/>
          <p:nvPr/>
        </p:nvSpPr>
        <p:spPr>
          <a:xfrm>
            <a:off x="2214835" y="1519213"/>
            <a:ext cx="214489" cy="203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/>
          <p:cNvCxnSpPr/>
          <p:nvPr/>
        </p:nvCxnSpPr>
        <p:spPr>
          <a:xfrm>
            <a:off x="2411760" y="1628800"/>
            <a:ext cx="2880320" cy="531413"/>
          </a:xfrm>
          <a:prstGeom prst="line">
            <a:avLst/>
          </a:prstGeom>
          <a:ln w="285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5296417" y="1949403"/>
            <a:ext cx="2937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複数国による管理</a:t>
            </a:r>
            <a:endParaRPr kumimoji="1" lang="ja-JP" altLang="en-US" sz="2800" dirty="0"/>
          </a:p>
        </p:txBody>
      </p:sp>
      <p:sp>
        <p:nvSpPr>
          <p:cNvPr id="15" name="円/楕円 14"/>
          <p:cNvSpPr/>
          <p:nvPr/>
        </p:nvSpPr>
        <p:spPr>
          <a:xfrm>
            <a:off x="2078313" y="5849757"/>
            <a:ext cx="214489" cy="203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>
            <a:stCxn id="15" idx="6"/>
            <a:endCxn id="17" idx="1"/>
          </p:cNvCxnSpPr>
          <p:nvPr/>
        </p:nvCxnSpPr>
        <p:spPr>
          <a:xfrm flipV="1">
            <a:off x="2292802" y="5735914"/>
            <a:ext cx="3279350" cy="215443"/>
          </a:xfrm>
          <a:prstGeom prst="line">
            <a:avLst/>
          </a:prstGeom>
          <a:ln w="285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5572152" y="5474304"/>
            <a:ext cx="2402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TAC</a:t>
            </a:r>
            <a:r>
              <a:rPr kumimoji="1" lang="ja-JP" altLang="en-US" sz="2800" dirty="0" smtClean="0"/>
              <a:t>による管理</a:t>
            </a:r>
            <a:endParaRPr kumimoji="1" lang="ja-JP" altLang="en-US" sz="2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48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3481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t="-833" r="18282" b="8381"/>
          <a:stretch/>
        </p:blipFill>
        <p:spPr>
          <a:xfrm>
            <a:off x="80226" y="108221"/>
            <a:ext cx="4946073" cy="6539190"/>
          </a:xfrm>
          <a:prstGeom prst="rect">
            <a:avLst/>
          </a:prstGeom>
        </p:spPr>
      </p:pic>
      <p:sp>
        <p:nvSpPr>
          <p:cNvPr id="5" name="円/楕円 4"/>
          <p:cNvSpPr/>
          <p:nvPr/>
        </p:nvSpPr>
        <p:spPr>
          <a:xfrm>
            <a:off x="1849421" y="4704504"/>
            <a:ext cx="214489" cy="203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84637" y="405747"/>
            <a:ext cx="3819372" cy="1191816"/>
          </a:xfrm>
          <a:prstGeom prst="round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>
                <a:solidFill>
                  <a:schemeClr val="bg1"/>
                </a:solidFill>
              </a:rPr>
              <a:t>日本の</a:t>
            </a:r>
            <a:r>
              <a:rPr kumimoji="1" lang="en-US" altLang="ja-JP" sz="3200" dirty="0" smtClean="0">
                <a:solidFill>
                  <a:schemeClr val="bg1"/>
                </a:solidFill>
              </a:rPr>
              <a:t>TAC</a:t>
            </a:r>
            <a:r>
              <a:rPr kumimoji="1" lang="ja-JP" altLang="en-US" sz="3200" dirty="0" smtClean="0">
                <a:solidFill>
                  <a:schemeClr val="bg1"/>
                </a:solidFill>
              </a:rPr>
              <a:t>種</a:t>
            </a:r>
            <a:endParaRPr kumimoji="1" lang="en-US" altLang="ja-JP" sz="3200" dirty="0" smtClean="0">
              <a:solidFill>
                <a:schemeClr val="bg1"/>
              </a:solidFill>
            </a:endParaRPr>
          </a:p>
          <a:p>
            <a:pPr algn="ctr"/>
            <a:r>
              <a:rPr lang="ja-JP" altLang="en-US" sz="3200" dirty="0" smtClean="0">
                <a:solidFill>
                  <a:schemeClr val="bg1"/>
                </a:solidFill>
              </a:rPr>
              <a:t>（例・太平洋マサバ）</a:t>
            </a:r>
            <a:endParaRPr kumimoji="1" lang="en-US" altLang="ja-JP" sz="3200" dirty="0" smtClean="0">
              <a:solidFill>
                <a:schemeClr val="bg1"/>
              </a:solidFill>
            </a:endParaRPr>
          </a:p>
        </p:txBody>
      </p:sp>
      <p:cxnSp>
        <p:nvCxnSpPr>
          <p:cNvPr id="8" name="直線コネクタ 7"/>
          <p:cNvCxnSpPr>
            <a:stCxn id="5" idx="6"/>
            <a:endCxn id="9" idx="1"/>
          </p:cNvCxnSpPr>
          <p:nvPr/>
        </p:nvCxnSpPr>
        <p:spPr>
          <a:xfrm>
            <a:off x="2063910" y="4806104"/>
            <a:ext cx="4099471" cy="0"/>
          </a:xfrm>
          <a:prstGeom prst="line">
            <a:avLst/>
          </a:prstGeom>
          <a:ln w="285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6163381" y="4544494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/>
              <a:t>多獲性</a:t>
            </a:r>
            <a:endParaRPr kumimoji="1" lang="ja-JP" altLang="en-US" sz="2800" dirty="0"/>
          </a:p>
        </p:txBody>
      </p:sp>
      <p:sp>
        <p:nvSpPr>
          <p:cNvPr id="10" name="円/楕円 9"/>
          <p:cNvSpPr/>
          <p:nvPr/>
        </p:nvSpPr>
        <p:spPr>
          <a:xfrm>
            <a:off x="1956666" y="3651135"/>
            <a:ext cx="214489" cy="203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/>
          <p:cNvCxnSpPr>
            <a:stCxn id="10" idx="6"/>
            <a:endCxn id="12" idx="1"/>
          </p:cNvCxnSpPr>
          <p:nvPr/>
        </p:nvCxnSpPr>
        <p:spPr>
          <a:xfrm flipV="1">
            <a:off x="2171155" y="2390482"/>
            <a:ext cx="3095789" cy="1362253"/>
          </a:xfrm>
          <a:prstGeom prst="line">
            <a:avLst/>
          </a:prstGeom>
          <a:ln w="285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5266944" y="2128872"/>
            <a:ext cx="3239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 smtClean="0"/>
              <a:t>巻き網</a:t>
            </a:r>
            <a:r>
              <a:rPr lang="ja-JP" altLang="en-US" sz="2800" dirty="0" smtClean="0"/>
              <a:t>船による漁獲</a:t>
            </a:r>
            <a:endParaRPr kumimoji="1" lang="ja-JP" altLang="en-US" sz="2800" dirty="0"/>
          </a:p>
        </p:txBody>
      </p:sp>
      <p:sp>
        <p:nvSpPr>
          <p:cNvPr id="15" name="円/楕円 14"/>
          <p:cNvSpPr/>
          <p:nvPr/>
        </p:nvSpPr>
        <p:spPr>
          <a:xfrm>
            <a:off x="1849420" y="5759986"/>
            <a:ext cx="214489" cy="203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>
            <a:stCxn id="15" idx="6"/>
            <a:endCxn id="17" idx="1"/>
          </p:cNvCxnSpPr>
          <p:nvPr/>
        </p:nvCxnSpPr>
        <p:spPr>
          <a:xfrm>
            <a:off x="2063909" y="5861586"/>
            <a:ext cx="3528931" cy="160010"/>
          </a:xfrm>
          <a:prstGeom prst="line">
            <a:avLst/>
          </a:prstGeom>
          <a:ln w="285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5592840" y="5759986"/>
            <a:ext cx="2402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/>
              <a:t>TAC</a:t>
            </a:r>
            <a:r>
              <a:rPr kumimoji="1" lang="ja-JP" altLang="en-US" sz="2800" dirty="0" smtClean="0"/>
              <a:t>による管理</a:t>
            </a:r>
            <a:endParaRPr kumimoji="1" lang="ja-JP" altLang="en-US" sz="28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49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857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251520" y="1545109"/>
            <a:ext cx="8568952" cy="51845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角丸四角形 15"/>
          <p:cNvSpPr/>
          <p:nvPr/>
        </p:nvSpPr>
        <p:spPr>
          <a:xfrm>
            <a:off x="733466" y="3645024"/>
            <a:ext cx="6070782" cy="30963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9686" y="1700807"/>
            <a:ext cx="87368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ja-JP" altLang="en-US" sz="2400" dirty="0" smtClean="0"/>
              <a:t>原題は</a:t>
            </a:r>
            <a:r>
              <a:rPr lang="en-US" altLang="ja-JP" sz="2400" dirty="0"/>
              <a:t>Impacts of Biodiversity Loss </a:t>
            </a:r>
            <a:r>
              <a:rPr lang="en-US" altLang="ja-JP" sz="2400" dirty="0" smtClean="0"/>
              <a:t>on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Ocean </a:t>
            </a:r>
            <a:r>
              <a:rPr lang="en-US" altLang="ja-JP" sz="2400" dirty="0"/>
              <a:t>Ecosystem Services</a:t>
            </a:r>
            <a:endParaRPr kumimoji="1" lang="en-US" altLang="ja-JP" sz="24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kumimoji="1" lang="ja-JP" altLang="en-US" sz="2400" dirty="0" smtClean="0"/>
              <a:t>生物多様性の減少と生態系機能の関係を示した論文</a:t>
            </a:r>
            <a:endParaRPr kumimoji="1" lang="en-US" altLang="ja-JP" sz="24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kumimoji="1" lang="ja-JP" altLang="en-US" sz="2400" dirty="0" smtClean="0"/>
              <a:t>漁業崩壊！として取り上げられた結果は，複数の解析結果のうちのひとつ</a:t>
            </a:r>
            <a:endParaRPr lang="en-US" altLang="ja-JP" sz="24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663" y="3683240"/>
            <a:ext cx="4978424" cy="3058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直線矢印コネクタ 6"/>
          <p:cNvCxnSpPr/>
          <p:nvPr/>
        </p:nvCxnSpPr>
        <p:spPr>
          <a:xfrm flipV="1">
            <a:off x="1520663" y="3933056"/>
            <a:ext cx="0" cy="230425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 rot="16200000">
            <a:off x="287190" y="4658430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/>
              <a:t>崩壊</a:t>
            </a:r>
            <a:r>
              <a:rPr lang="ja-JP" altLang="en-US" sz="2400" dirty="0" smtClean="0"/>
              <a:t>した</a:t>
            </a:r>
            <a:endParaRPr lang="en-US" altLang="ja-JP" sz="2400" dirty="0" smtClean="0"/>
          </a:p>
          <a:p>
            <a:pPr algn="ctr"/>
            <a:r>
              <a:rPr lang="ja-JP" altLang="en-US" sz="2400" dirty="0" smtClean="0"/>
              <a:t>資源の割合</a:t>
            </a:r>
            <a:endParaRPr kumimoji="1" lang="ja-JP" altLang="en-US" sz="2400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64463" y="3676962"/>
            <a:ext cx="54213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０</a:t>
            </a:r>
            <a:r>
              <a:rPr kumimoji="1" lang="en-US" altLang="ja-JP" sz="2000" dirty="0" smtClean="0"/>
              <a:t>%</a:t>
            </a:r>
            <a:endParaRPr kumimoji="1" lang="ja-JP" altLang="en-US" sz="2000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463347" y="6135687"/>
            <a:ext cx="71526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80%</a:t>
            </a:r>
            <a:endParaRPr kumimoji="1" lang="ja-JP" altLang="en-US" sz="2400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541057" y="6485274"/>
            <a:ext cx="70403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1950</a:t>
            </a:r>
            <a:endParaRPr kumimoji="1" lang="ja-JP" altLang="en-US" sz="2000" dirty="0" smtClean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725363" y="6401692"/>
            <a:ext cx="70403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2000</a:t>
            </a:r>
            <a:endParaRPr kumimoji="1" lang="ja-JP" altLang="en-US" sz="2000" dirty="0" smtClean="0"/>
          </a:p>
        </p:txBody>
      </p:sp>
      <p:sp>
        <p:nvSpPr>
          <p:cNvPr id="14" name="フリーフォーム 13"/>
          <p:cNvSpPr/>
          <p:nvPr/>
        </p:nvSpPr>
        <p:spPr>
          <a:xfrm>
            <a:off x="6385570" y="4924425"/>
            <a:ext cx="1419225" cy="1343025"/>
          </a:xfrm>
          <a:custGeom>
            <a:avLst/>
            <a:gdLst>
              <a:gd name="connsiteX0" fmla="*/ 0 w 1419225"/>
              <a:gd name="connsiteY0" fmla="*/ 0 h 1343025"/>
              <a:gd name="connsiteX1" fmla="*/ 638175 w 1419225"/>
              <a:gd name="connsiteY1" fmla="*/ 361950 h 1343025"/>
              <a:gd name="connsiteX2" fmla="*/ 1095375 w 1419225"/>
              <a:gd name="connsiteY2" fmla="*/ 828675 h 1343025"/>
              <a:gd name="connsiteX3" fmla="*/ 1419225 w 1419225"/>
              <a:gd name="connsiteY3" fmla="*/ 1343025 h 1343025"/>
              <a:gd name="connsiteX4" fmla="*/ 1419225 w 1419225"/>
              <a:gd name="connsiteY4" fmla="*/ 1343025 h 134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225" h="1343025">
                <a:moveTo>
                  <a:pt x="0" y="0"/>
                </a:moveTo>
                <a:cubicBezTo>
                  <a:pt x="227806" y="111919"/>
                  <a:pt x="455613" y="223838"/>
                  <a:pt x="638175" y="361950"/>
                </a:cubicBezTo>
                <a:cubicBezTo>
                  <a:pt x="820738" y="500063"/>
                  <a:pt x="965200" y="665163"/>
                  <a:pt x="1095375" y="828675"/>
                </a:cubicBezTo>
                <a:cubicBezTo>
                  <a:pt x="1225550" y="992187"/>
                  <a:pt x="1419225" y="1343025"/>
                  <a:pt x="1419225" y="1343025"/>
                </a:cubicBezTo>
                <a:lnTo>
                  <a:pt x="1419225" y="1343025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549457" y="6237312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2048</a:t>
            </a:r>
            <a:r>
              <a:rPr kumimoji="1" lang="ja-JP" altLang="en-US" sz="2400" dirty="0" smtClean="0"/>
              <a:t>年に</a:t>
            </a:r>
            <a:r>
              <a:rPr kumimoji="1" lang="en-US" altLang="ja-JP" sz="2400" dirty="0" smtClean="0"/>
              <a:t>100%</a:t>
            </a:r>
            <a:endParaRPr kumimoji="1" lang="ja-JP" altLang="en-US" sz="2400" dirty="0" smtClean="0"/>
          </a:p>
        </p:txBody>
      </p:sp>
      <p:sp>
        <p:nvSpPr>
          <p:cNvPr id="17" name="タイトル 1"/>
          <p:cNvSpPr txBox="1">
            <a:spLocks/>
          </p:cNvSpPr>
          <p:nvPr/>
        </p:nvSpPr>
        <p:spPr>
          <a:xfrm>
            <a:off x="499285" y="278331"/>
            <a:ext cx="8229600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dirty="0" smtClean="0">
                <a:solidFill>
                  <a:schemeClr val="tx2">
                    <a:lumMod val="50000"/>
                  </a:schemeClr>
                </a:solidFill>
              </a:rPr>
              <a:t>Worm et al (2006, Science)</a:t>
            </a:r>
            <a:br>
              <a:rPr lang="en-US" altLang="ja-JP" sz="40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altLang="ja-JP" sz="3600" dirty="0" smtClean="0">
                <a:solidFill>
                  <a:schemeClr val="tx2">
                    <a:lumMod val="50000"/>
                  </a:schemeClr>
                </a:solidFill>
              </a:rPr>
              <a:t>2048</a:t>
            </a:r>
            <a:r>
              <a:rPr lang="ja-JP" altLang="en-US" sz="3600" dirty="0" smtClean="0">
                <a:solidFill>
                  <a:schemeClr val="tx2">
                    <a:lumMod val="50000"/>
                  </a:schemeClr>
                </a:solidFill>
              </a:rPr>
              <a:t>年までに全ての漁業が崩壊する！</a:t>
            </a:r>
            <a:endParaRPr lang="en-US" altLang="ja-JP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3" name="直線コネクタ 2"/>
          <p:cNvCxnSpPr/>
          <p:nvPr/>
        </p:nvCxnSpPr>
        <p:spPr>
          <a:xfrm flipV="1">
            <a:off x="6385570" y="4442681"/>
            <a:ext cx="562694" cy="4153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6942559" y="4212154"/>
            <a:ext cx="1529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30</a:t>
            </a:r>
            <a:r>
              <a:rPr kumimoji="1" lang="ja-JP" altLang="en-US" sz="2000" dirty="0" smtClean="0"/>
              <a:t>％ </a:t>
            </a:r>
            <a:r>
              <a:rPr kumimoji="1" lang="en-US" altLang="ja-JP" sz="2000" dirty="0" smtClean="0"/>
              <a:t>in 2005</a:t>
            </a:r>
            <a:endParaRPr kumimoji="1" lang="ja-JP" altLang="en-US" sz="2000" dirty="0" smtClean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3020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t="-833" r="18282" b="8381"/>
          <a:stretch/>
        </p:blipFill>
        <p:spPr>
          <a:xfrm>
            <a:off x="80226" y="108221"/>
            <a:ext cx="4946073" cy="653919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938533" y="476672"/>
            <a:ext cx="3860284" cy="1191816"/>
          </a:xfrm>
          <a:prstGeom prst="round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>
                <a:solidFill>
                  <a:schemeClr val="bg1"/>
                </a:solidFill>
              </a:rPr>
              <a:t>実際の</a:t>
            </a:r>
            <a:endParaRPr kumimoji="1" lang="en-US" altLang="ja-JP" sz="3200" dirty="0" smtClean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3200" dirty="0" smtClean="0">
                <a:solidFill>
                  <a:schemeClr val="bg1"/>
                </a:solidFill>
              </a:rPr>
              <a:t>マサバ漁業</a:t>
            </a:r>
            <a:r>
              <a:rPr lang="ja-JP" altLang="en-US" sz="3200" dirty="0" smtClean="0">
                <a:solidFill>
                  <a:schemeClr val="bg1"/>
                </a:solidFill>
              </a:rPr>
              <a:t>管理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2057765" y="5713686"/>
            <a:ext cx="214489" cy="203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959943" y="3536564"/>
            <a:ext cx="389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出口管理が効果的に働かず</a:t>
            </a:r>
            <a:endParaRPr kumimoji="1" lang="ja-JP" altLang="en-US" sz="2400" dirty="0"/>
          </a:p>
        </p:txBody>
      </p:sp>
      <p:sp>
        <p:nvSpPr>
          <p:cNvPr id="2" name="乗算記号 1"/>
          <p:cNvSpPr/>
          <p:nvPr/>
        </p:nvSpPr>
        <p:spPr>
          <a:xfrm>
            <a:off x="3957884" y="2708504"/>
            <a:ext cx="553156" cy="581078"/>
          </a:xfrm>
          <a:prstGeom prst="mathMultiply">
            <a:avLst>
              <a:gd name="adj1" fmla="val 1273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 flipV="1">
            <a:off x="4234462" y="2606904"/>
            <a:ext cx="1023337" cy="392140"/>
          </a:xfrm>
          <a:prstGeom prst="line">
            <a:avLst/>
          </a:prstGeom>
          <a:ln w="7620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302877" y="1909008"/>
            <a:ext cx="3157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/>
              <a:t>199</a:t>
            </a:r>
            <a:r>
              <a:rPr kumimoji="1" lang="en-US" altLang="ja-JP" sz="2800" dirty="0" smtClean="0"/>
              <a:t>8-2005</a:t>
            </a:r>
            <a:r>
              <a:rPr kumimoji="1" lang="ja-JP" altLang="en-US" sz="2800" dirty="0" smtClean="0"/>
              <a:t>年までは，</a:t>
            </a:r>
            <a:r>
              <a:rPr lang="en-US" altLang="ja-JP" sz="2800" dirty="0" smtClean="0"/>
              <a:t>TAC</a:t>
            </a:r>
            <a:r>
              <a:rPr lang="ja-JP" altLang="en-US" sz="2800" dirty="0" smtClean="0"/>
              <a:t>＞</a:t>
            </a:r>
            <a:r>
              <a:rPr lang="en-US" altLang="ja-JP" sz="2800" dirty="0" smtClean="0"/>
              <a:t>ABC</a:t>
            </a:r>
            <a:endParaRPr kumimoji="1" lang="ja-JP" altLang="en-US" sz="2800" dirty="0"/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6863595" y="2975169"/>
            <a:ext cx="10160" cy="5080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円/楕円 22"/>
          <p:cNvSpPr/>
          <p:nvPr/>
        </p:nvSpPr>
        <p:spPr>
          <a:xfrm>
            <a:off x="3083925" y="6161808"/>
            <a:ext cx="214489" cy="203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コネクタ 23"/>
          <p:cNvCxnSpPr>
            <a:stCxn id="23" idx="6"/>
          </p:cNvCxnSpPr>
          <p:nvPr/>
        </p:nvCxnSpPr>
        <p:spPr>
          <a:xfrm flipV="1">
            <a:off x="3298414" y="5373216"/>
            <a:ext cx="1633626" cy="890192"/>
          </a:xfrm>
          <a:prstGeom prst="line">
            <a:avLst/>
          </a:prstGeom>
          <a:ln w="285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6905583" y="4072276"/>
            <a:ext cx="42095" cy="68314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4724654" y="4706131"/>
            <a:ext cx="4361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TAC</a:t>
            </a:r>
            <a:r>
              <a:rPr kumimoji="1" lang="ja-JP" altLang="en-US" sz="2400" dirty="0" smtClean="0"/>
              <a:t>に加えて，</a:t>
            </a:r>
            <a:r>
              <a:rPr kumimoji="1" lang="en-US" altLang="ja-JP" sz="2400" dirty="0" smtClean="0"/>
              <a:t>2003</a:t>
            </a:r>
            <a:r>
              <a:rPr kumimoji="1" lang="ja-JP" altLang="en-US" sz="2400" dirty="0" smtClean="0"/>
              <a:t>年</a:t>
            </a:r>
            <a:r>
              <a:rPr lang="ja-JP" altLang="en-US" sz="2400" dirty="0" smtClean="0"/>
              <a:t>から入口管理を導入</a:t>
            </a:r>
            <a:endParaRPr kumimoji="1" lang="ja-JP" altLang="en-US" sz="2400" dirty="0"/>
          </a:p>
        </p:txBody>
      </p:sp>
      <p:cxnSp>
        <p:nvCxnSpPr>
          <p:cNvPr id="30" name="直線コネクタ 29"/>
          <p:cNvCxnSpPr>
            <a:stCxn id="15" idx="7"/>
            <a:endCxn id="17" idx="1"/>
          </p:cNvCxnSpPr>
          <p:nvPr/>
        </p:nvCxnSpPr>
        <p:spPr>
          <a:xfrm flipV="1">
            <a:off x="2240843" y="3767397"/>
            <a:ext cx="2719100" cy="1976047"/>
          </a:xfrm>
          <a:prstGeom prst="line">
            <a:avLst/>
          </a:prstGeom>
          <a:ln w="285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50</a:t>
            </a:fld>
            <a:endParaRPr kumimoji="1" lang="ja-JP" altLang="en-US" dirty="0"/>
          </a:p>
        </p:txBody>
      </p:sp>
      <p:cxnSp>
        <p:nvCxnSpPr>
          <p:cNvPr id="19" name="直線矢印コネクタ 18"/>
          <p:cNvCxnSpPr/>
          <p:nvPr/>
        </p:nvCxnSpPr>
        <p:spPr>
          <a:xfrm>
            <a:off x="7003838" y="5639166"/>
            <a:ext cx="27788" cy="45310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4917571" y="6107961"/>
            <a:ext cx="389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資源回復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9628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52503"/>
            <a:ext cx="8229600" cy="1143000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chemeClr val="tx2"/>
                </a:solidFill>
              </a:rPr>
              <a:t>まとめ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1727" y="1772816"/>
            <a:ext cx="8572500" cy="4922952"/>
          </a:xfrm>
        </p:spPr>
        <p:txBody>
          <a:bodyPr>
            <a:norm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適切な管理手法の選択</a:t>
            </a:r>
            <a:r>
              <a:rPr kumimoji="1" lang="ja-JP" altLang="en-US" sz="3600" dirty="0" smtClean="0"/>
              <a:t>が重要</a:t>
            </a:r>
            <a:endParaRPr kumimoji="1" lang="en-US" altLang="ja-JP" sz="3600" dirty="0" smtClean="0"/>
          </a:p>
          <a:p>
            <a:endParaRPr kumimoji="1" lang="en-US" altLang="ja-JP" sz="3600" dirty="0" smtClean="0"/>
          </a:p>
          <a:p>
            <a:r>
              <a:rPr lang="ja-JP" altLang="en-US" sz="3600" dirty="0" smtClean="0"/>
              <a:t>複数の管理手法の組み合わせで</a:t>
            </a:r>
            <a:r>
              <a:rPr lang="en-US" altLang="ja-JP" sz="3600" dirty="0" smtClean="0"/>
              <a:t>		</a:t>
            </a:r>
            <a:r>
              <a:rPr lang="ja-JP" altLang="en-US" sz="3600" dirty="0" smtClean="0"/>
              <a:t>　　</a:t>
            </a:r>
            <a:r>
              <a:rPr lang="en-US" altLang="ja-JP" sz="3600" dirty="0" smtClean="0"/>
              <a:t>					</a:t>
            </a:r>
            <a:r>
              <a:rPr lang="ja-JP" altLang="en-US" sz="3600" dirty="0" smtClean="0"/>
              <a:t>うまくいう場合も</a:t>
            </a:r>
            <a:endParaRPr lang="en-US" altLang="ja-JP" sz="3600" dirty="0" smtClean="0"/>
          </a:p>
          <a:p>
            <a:endParaRPr lang="en-US" altLang="ja-JP" sz="3600" dirty="0"/>
          </a:p>
          <a:p>
            <a:r>
              <a:rPr lang="en-US" altLang="ja-JP" sz="3600" dirty="0" smtClean="0">
                <a:solidFill>
                  <a:srgbClr val="FF0000"/>
                </a:solidFill>
              </a:rPr>
              <a:t>IQ</a:t>
            </a:r>
            <a:r>
              <a:rPr lang="ja-JP" altLang="en-US" sz="3600" dirty="0" err="1" smtClean="0">
                <a:solidFill>
                  <a:srgbClr val="FF0000"/>
                </a:solidFill>
              </a:rPr>
              <a:t>，</a:t>
            </a:r>
            <a:r>
              <a:rPr lang="en-US" altLang="ja-JP" sz="3600" dirty="0" smtClean="0">
                <a:solidFill>
                  <a:srgbClr val="FF0000"/>
                </a:solidFill>
              </a:rPr>
              <a:t>ITQ</a:t>
            </a:r>
            <a:r>
              <a:rPr lang="ja-JP" altLang="en-US" sz="3600" dirty="0" smtClean="0"/>
              <a:t>も数ある管理手法のうちの一つ</a:t>
            </a:r>
            <a:endParaRPr lang="en-US" altLang="ja-JP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51</a:t>
            </a:fld>
            <a:endParaRPr kumimoji="1" lang="ja-JP" altLang="en-US" dirty="0"/>
          </a:p>
        </p:txBody>
      </p:sp>
      <p:pic>
        <p:nvPicPr>
          <p:cNvPr id="5" name="Picture 3" descr="C:\Users\momoko\AppData\Local\Microsoft\Windows\Temporary Internet Files\Content.IE5\0RB5F6I0\MC90043033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0648"/>
            <a:ext cx="1312294" cy="131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momoko\AppData\Local\Microsoft\Windows\Temporary Internet Files\Content.IE5\RBJPSQIG\MC90009056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74763"/>
            <a:ext cx="1481465" cy="108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21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644534" y="836712"/>
            <a:ext cx="8246682" cy="1362075"/>
          </a:xfrm>
        </p:spPr>
        <p:txBody>
          <a:bodyPr>
            <a:noAutofit/>
          </a:bodyPr>
          <a:lstStyle/>
          <a:p>
            <a:r>
              <a:rPr lang="en-US" altLang="ja-JP" dirty="0"/>
              <a:t>4</a:t>
            </a:r>
            <a:r>
              <a:rPr lang="en-US" altLang="ja-JP" dirty="0" smtClean="0"/>
              <a:t>. </a:t>
            </a:r>
            <a:r>
              <a:rPr lang="ja-JP" altLang="en-US" dirty="0"/>
              <a:t>日本の水産資源評価・管理・現状</a:t>
            </a:r>
            <a:r>
              <a:rPr lang="en-US" altLang="ja-JP" dirty="0"/>
              <a:t/>
            </a: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idx="1"/>
          </p:nvPr>
        </p:nvSpPr>
        <p:spPr>
          <a:xfrm>
            <a:off x="881675" y="4077072"/>
            <a:ext cx="7772400" cy="150018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3701075" y="6356350"/>
            <a:ext cx="21336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t>52</a:t>
            </a:fld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063"/>
          <a:stretch/>
        </p:blipFill>
        <p:spPr>
          <a:xfrm rot="20886680">
            <a:off x="796034" y="2313244"/>
            <a:ext cx="4026080" cy="43073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momoko\AppData\Local\Microsoft\Windows\Temporary Internet Files\Content.IE5\L7OMT3EB\MC900441783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68351"/>
            <a:ext cx="2015232" cy="201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omoko\AppData\Local\Microsoft\Windows\Temporary Internet Files\Content.IE5\0RB5F6I0\MC900150735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296" y="2676209"/>
            <a:ext cx="1614488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34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国内漁業生産量・生産額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53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6483" y="5880591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水産資源のありかた</a:t>
            </a:r>
            <a:r>
              <a:rPr lang="ja-JP" altLang="en-US" sz="2400" dirty="0" smtClean="0"/>
              <a:t>検討会資料より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ja-JP" altLang="en-US" sz="2400" dirty="0"/>
              <a:t>（</a:t>
            </a:r>
            <a:r>
              <a:rPr lang="en-US" altLang="ja-JP" sz="2400" dirty="0" smtClean="0">
                <a:hlinkClick r:id="rId2"/>
              </a:rPr>
              <a:t>http</a:t>
            </a:r>
            <a:r>
              <a:rPr lang="en-US" altLang="ja-JP" sz="2400" dirty="0">
                <a:hlinkClick r:id="rId2"/>
              </a:rPr>
              <a:t>://</a:t>
            </a:r>
            <a:r>
              <a:rPr lang="en-US" altLang="ja-JP" sz="2400" dirty="0" smtClean="0">
                <a:hlinkClick r:id="rId2"/>
              </a:rPr>
              <a:t>www.jfa.maff.go.jp/j/kanri/other/pdf/data4-1.pdf</a:t>
            </a:r>
            <a:r>
              <a:rPr lang="ja-JP" altLang="en-US" sz="2400" dirty="0" smtClean="0"/>
              <a:t>）</a:t>
            </a:r>
            <a:endParaRPr kumimoji="1" lang="ja-JP" altLang="en-US" sz="24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869657" cy="468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角丸四角形 1"/>
          <p:cNvSpPr/>
          <p:nvPr/>
        </p:nvSpPr>
        <p:spPr>
          <a:xfrm>
            <a:off x="971600" y="3140968"/>
            <a:ext cx="7488832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/>
              <a:t>日本の水産資源は</a:t>
            </a:r>
            <a:r>
              <a:rPr lang="ja-JP" altLang="en-US" sz="3200" dirty="0"/>
              <a:t>減</a:t>
            </a:r>
            <a:r>
              <a:rPr lang="ja-JP" altLang="en-US" sz="3200" dirty="0" smtClean="0"/>
              <a:t>っている・日本の漁業は崩壊の危機に瀕しているという懸念</a:t>
            </a:r>
            <a:endParaRPr lang="en-US" altLang="ja-JP" sz="3200" dirty="0" smtClean="0"/>
          </a:p>
        </p:txBody>
      </p:sp>
    </p:spTree>
    <p:extLst>
      <p:ext uri="{BB962C8B-B14F-4D97-AF65-F5344CB8AC3E}">
        <p14:creationId xmlns:p14="http://schemas.microsoft.com/office/powerpoint/2010/main" val="224851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我が国周辺の水産資源の現状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54</a:t>
            </a:fld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10147"/>
            <a:ext cx="8979678" cy="474620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699792" y="6396335"/>
            <a:ext cx="5348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http://abchan.job.affrc.go.jp/index1.html</a:t>
            </a:r>
            <a:endParaRPr kumimoji="1" lang="ja-JP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27339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グラフ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4087384"/>
              </p:ext>
            </p:extLst>
          </p:nvPr>
        </p:nvGraphicFramePr>
        <p:xfrm>
          <a:off x="575556" y="1700808"/>
          <a:ext cx="813690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>
                <a:latin typeface="+mj-ea"/>
              </a:rPr>
              <a:t>水産庁・水研センターによる</a:t>
            </a:r>
            <a:r>
              <a:rPr lang="ja-JP" altLang="en-US" dirty="0" smtClean="0">
                <a:latin typeface="+mj-ea"/>
              </a:rPr>
              <a:t>水準評価</a:t>
            </a:r>
            <a:r>
              <a:rPr lang="en-US" altLang="ja-JP" dirty="0" smtClean="0">
                <a:latin typeface="+mj-ea"/>
              </a:rPr>
              <a:t/>
            </a:r>
            <a:br>
              <a:rPr lang="en-US" altLang="ja-JP" dirty="0" smtClean="0">
                <a:latin typeface="+mj-ea"/>
              </a:rPr>
            </a:br>
            <a:r>
              <a:rPr lang="en-US" altLang="ja-JP" dirty="0" smtClean="0">
                <a:latin typeface="+mj-ea"/>
              </a:rPr>
              <a:t>(</a:t>
            </a:r>
            <a:r>
              <a:rPr lang="ja-JP" altLang="en-US" dirty="0" smtClean="0">
                <a:latin typeface="+mj-ea"/>
              </a:rPr>
              <a:t>全魚種，</a:t>
            </a:r>
            <a:r>
              <a:rPr lang="en-US" altLang="ja-JP" dirty="0" smtClean="0">
                <a:latin typeface="+mj-ea"/>
              </a:rPr>
              <a:t>52</a:t>
            </a:r>
            <a:r>
              <a:rPr lang="ja-JP" altLang="en-US" dirty="0" smtClean="0">
                <a:latin typeface="+mj-ea"/>
              </a:rPr>
              <a:t>魚種</a:t>
            </a:r>
            <a:r>
              <a:rPr lang="en-US" altLang="ja-JP" dirty="0" smtClean="0">
                <a:latin typeface="+mj-ea"/>
              </a:rPr>
              <a:t>84</a:t>
            </a:r>
            <a:r>
              <a:rPr lang="ja-JP" altLang="en-US" dirty="0" smtClean="0">
                <a:latin typeface="+mj-ea"/>
              </a:rPr>
              <a:t>系群</a:t>
            </a:r>
            <a:r>
              <a:rPr lang="en-US" altLang="ja-JP" dirty="0" smtClean="0">
                <a:latin typeface="+mj-ea"/>
              </a:rPr>
              <a:t>)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55</a:t>
            </a:fld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44008" y="2924944"/>
            <a:ext cx="25699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dirty="0" smtClean="0">
                <a:solidFill>
                  <a:schemeClr val="bg1"/>
                </a:solidFill>
              </a:rPr>
              <a:t>中位：</a:t>
            </a:r>
            <a:r>
              <a:rPr lang="en-US" altLang="ja-JP" sz="4400" dirty="0" smtClean="0">
                <a:solidFill>
                  <a:schemeClr val="bg1"/>
                </a:solidFill>
              </a:rPr>
              <a:t>39</a:t>
            </a:r>
            <a:r>
              <a:rPr kumimoji="1" lang="en-US" altLang="ja-JP" sz="4400" dirty="0" smtClean="0">
                <a:solidFill>
                  <a:schemeClr val="bg1"/>
                </a:solidFill>
              </a:rPr>
              <a:t>%</a:t>
            </a:r>
            <a:endParaRPr kumimoji="1" lang="ja-JP" altLang="en-US" sz="4400" dirty="0" smtClean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03848" y="1916832"/>
            <a:ext cx="25699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dirty="0" smtClean="0">
                <a:solidFill>
                  <a:schemeClr val="bg1"/>
                </a:solidFill>
              </a:rPr>
              <a:t>高位：</a:t>
            </a:r>
            <a:r>
              <a:rPr lang="en-US" altLang="ja-JP" sz="4400" dirty="0" smtClean="0">
                <a:solidFill>
                  <a:schemeClr val="bg1"/>
                </a:solidFill>
              </a:rPr>
              <a:t>16</a:t>
            </a:r>
            <a:r>
              <a:rPr kumimoji="1" lang="en-US" altLang="ja-JP" sz="4400" dirty="0" smtClean="0">
                <a:solidFill>
                  <a:schemeClr val="bg1"/>
                </a:solidFill>
              </a:rPr>
              <a:t>%</a:t>
            </a:r>
            <a:endParaRPr kumimoji="1" lang="ja-JP" altLang="en-US" sz="4400" dirty="0" smtClean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35896" y="4437112"/>
            <a:ext cx="25699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chemeClr val="bg1"/>
                </a:solidFill>
              </a:rPr>
              <a:t>低位：</a:t>
            </a:r>
            <a:r>
              <a:rPr kumimoji="1" lang="en-US" altLang="ja-JP" sz="4400" dirty="0" smtClean="0">
                <a:solidFill>
                  <a:schemeClr val="bg1"/>
                </a:solidFill>
              </a:rPr>
              <a:t>45%</a:t>
            </a:r>
            <a:endParaRPr kumimoji="1" lang="ja-JP" altLang="en-US" sz="4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8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水産庁・水研センターによる水準</a:t>
            </a:r>
            <a:r>
              <a:rPr lang="ja-JP" altLang="en-US" dirty="0" smtClean="0"/>
              <a:t>評価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(TAC</a:t>
            </a:r>
            <a:r>
              <a:rPr lang="ja-JP" altLang="en-US" dirty="0" smtClean="0"/>
              <a:t>対象種，</a:t>
            </a:r>
            <a:r>
              <a:rPr lang="en-US" altLang="ja-JP" dirty="0" smtClean="0"/>
              <a:t>18</a:t>
            </a:r>
            <a:r>
              <a:rPr lang="ja-JP" altLang="en-US" dirty="0" smtClean="0"/>
              <a:t>系群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56</a:t>
            </a:fld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11960" y="4315743"/>
            <a:ext cx="11592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>
                <a:solidFill>
                  <a:schemeClr val="bg1"/>
                </a:solidFill>
              </a:rPr>
              <a:t>45%</a:t>
            </a:r>
            <a:endParaRPr kumimoji="1" lang="ja-JP" altLang="en-US" sz="4400" dirty="0" smtClean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779912" y="2852936"/>
            <a:ext cx="11592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 smtClean="0">
                <a:solidFill>
                  <a:schemeClr val="bg1"/>
                </a:solidFill>
              </a:rPr>
              <a:t>39</a:t>
            </a:r>
            <a:r>
              <a:rPr kumimoji="1" lang="en-US" altLang="ja-JP" sz="4400" dirty="0" smtClean="0">
                <a:solidFill>
                  <a:schemeClr val="bg1"/>
                </a:solidFill>
              </a:rPr>
              <a:t>%</a:t>
            </a:r>
            <a:endParaRPr kumimoji="1" lang="ja-JP" altLang="en-US" sz="4400" dirty="0" smtClean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91606" y="1888615"/>
            <a:ext cx="11592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 smtClean="0">
                <a:solidFill>
                  <a:schemeClr val="bg1"/>
                </a:solidFill>
              </a:rPr>
              <a:t>16</a:t>
            </a:r>
            <a:r>
              <a:rPr kumimoji="1" lang="en-US" altLang="ja-JP" sz="4400" dirty="0" smtClean="0">
                <a:solidFill>
                  <a:schemeClr val="bg1"/>
                </a:solidFill>
              </a:rPr>
              <a:t>%</a:t>
            </a:r>
            <a:endParaRPr kumimoji="1" lang="ja-JP" altLang="en-US" sz="44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15" name="グラフ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6574864"/>
              </p:ext>
            </p:extLst>
          </p:nvPr>
        </p:nvGraphicFramePr>
        <p:xfrm>
          <a:off x="516546" y="1633735"/>
          <a:ext cx="8159910" cy="4819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3233366" y="4237509"/>
            <a:ext cx="25699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chemeClr val="bg1"/>
                </a:solidFill>
              </a:rPr>
              <a:t>低位：</a:t>
            </a:r>
            <a:r>
              <a:rPr kumimoji="1" lang="en-US" altLang="ja-JP" sz="4400" dirty="0" smtClean="0">
                <a:solidFill>
                  <a:schemeClr val="bg1"/>
                </a:solidFill>
              </a:rPr>
              <a:t>40%</a:t>
            </a:r>
            <a:endParaRPr kumimoji="1" lang="ja-JP" altLang="en-US" sz="4400" dirty="0" smtClean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91606" y="2992256"/>
            <a:ext cx="25699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dirty="0" smtClean="0">
                <a:solidFill>
                  <a:schemeClr val="bg1"/>
                </a:solidFill>
              </a:rPr>
              <a:t>中位：</a:t>
            </a:r>
            <a:r>
              <a:rPr lang="en-US" altLang="ja-JP" sz="4400" dirty="0" smtClean="0">
                <a:solidFill>
                  <a:schemeClr val="bg1"/>
                </a:solidFill>
              </a:rPr>
              <a:t>42</a:t>
            </a:r>
            <a:r>
              <a:rPr kumimoji="1" lang="en-US" altLang="ja-JP" sz="4400" dirty="0" smtClean="0">
                <a:solidFill>
                  <a:schemeClr val="bg1"/>
                </a:solidFill>
              </a:rPr>
              <a:t>%</a:t>
            </a:r>
            <a:endParaRPr kumimoji="1" lang="ja-JP" altLang="en-US" sz="4400" dirty="0" smtClean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06639" y="1882156"/>
            <a:ext cx="25699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dirty="0" smtClean="0">
                <a:solidFill>
                  <a:schemeClr val="bg1"/>
                </a:solidFill>
              </a:rPr>
              <a:t>高位：</a:t>
            </a:r>
            <a:r>
              <a:rPr lang="en-US" altLang="ja-JP" sz="4400" dirty="0" smtClean="0">
                <a:solidFill>
                  <a:schemeClr val="bg1"/>
                </a:solidFill>
              </a:rPr>
              <a:t>17</a:t>
            </a:r>
            <a:r>
              <a:rPr kumimoji="1" lang="en-US" altLang="ja-JP" sz="4400" dirty="0" smtClean="0">
                <a:solidFill>
                  <a:schemeClr val="bg1"/>
                </a:solidFill>
              </a:rPr>
              <a:t>%</a:t>
            </a:r>
            <a:endParaRPr kumimoji="1" lang="ja-JP" altLang="en-US" sz="4400" dirty="0" smtClean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472074" y="4186413"/>
            <a:ext cx="11592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47%</a:t>
            </a:r>
            <a:endParaRPr kumimoji="1" lang="ja-JP" altLang="en-US" sz="44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656650" y="4638003"/>
            <a:ext cx="11592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25</a:t>
            </a:r>
            <a:r>
              <a:rPr kumimoji="1" lang="en-US" altLang="ja-JP" sz="4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%</a:t>
            </a:r>
            <a:endParaRPr kumimoji="1" lang="ja-JP" altLang="en-US" sz="44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98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低位水準の割合の比較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57</a:t>
            </a:fld>
            <a:endParaRPr kumimoji="1" lang="ja-JP" altLang="en-US" dirty="0"/>
          </a:p>
        </p:txBody>
      </p:sp>
      <p:graphicFrame>
        <p:nvGraphicFramePr>
          <p:cNvPr id="7" name="グラフ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7094876"/>
              </p:ext>
            </p:extLst>
          </p:nvPr>
        </p:nvGraphicFramePr>
        <p:xfrm>
          <a:off x="539552" y="1340768"/>
          <a:ext cx="828092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角丸四角形 2"/>
          <p:cNvSpPr/>
          <p:nvPr/>
        </p:nvSpPr>
        <p:spPr>
          <a:xfrm>
            <a:off x="4067944" y="4077073"/>
            <a:ext cx="4392488" cy="1296143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/>
              <a:t>資源管理（</a:t>
            </a:r>
            <a:r>
              <a:rPr kumimoji="1" lang="en-US" altLang="ja-JP" sz="2400" dirty="0" smtClean="0"/>
              <a:t>TAC</a:t>
            </a:r>
            <a:r>
              <a:rPr lang="ja-JP" altLang="en-US" sz="2400" dirty="0" smtClean="0"/>
              <a:t>対象種）がなされている種は回復しつつある＝</a:t>
            </a:r>
            <a:endParaRPr lang="en-US" altLang="ja-JP" sz="2400" dirty="0" smtClean="0"/>
          </a:p>
          <a:p>
            <a:pPr algn="ctr"/>
            <a:r>
              <a:rPr lang="ja-JP" altLang="en-US" sz="2400" dirty="0" smtClean="0"/>
              <a:t>世界のトレンドと同じ？</a:t>
            </a:r>
            <a:endParaRPr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303756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沿岸資源での「水準」の定義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58</a:t>
            </a:fld>
            <a:endParaRPr kumimoji="1" lang="ja-JP" altLang="en-US" dirty="0"/>
          </a:p>
        </p:txBody>
      </p:sp>
      <p:graphicFrame>
        <p:nvGraphicFramePr>
          <p:cNvPr id="5" name="グラフ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6493532"/>
              </p:ext>
            </p:extLst>
          </p:nvPr>
        </p:nvGraphicFramePr>
        <p:xfrm>
          <a:off x="251520" y="2300209"/>
          <a:ext cx="8568952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1475656" y="1403152"/>
            <a:ext cx="691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資源量または資源量指標（または漁獲量）を</a:t>
            </a:r>
            <a:r>
              <a:rPr kumimoji="1" lang="en-US" altLang="ja-JP" sz="2800" dirty="0" smtClean="0"/>
              <a:t>3</a:t>
            </a:r>
            <a:r>
              <a:rPr kumimoji="1" lang="ja-JP" altLang="en-US" sz="2800" dirty="0" smtClean="0"/>
              <a:t>分割し，下</a:t>
            </a:r>
            <a:r>
              <a:rPr kumimoji="1" lang="en-US" altLang="ja-JP" sz="2800" dirty="0" smtClean="0"/>
              <a:t>33</a:t>
            </a:r>
            <a:r>
              <a:rPr kumimoji="1" lang="ja-JP" altLang="en-US" sz="2800" dirty="0" smtClean="0"/>
              <a:t>％を「低位」とする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64204" y="472514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chemeClr val="bg1">
                    <a:lumMod val="75000"/>
                  </a:schemeClr>
                </a:solidFill>
              </a:rPr>
              <a:t>低位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07704" y="3933056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solidFill>
                  <a:schemeClr val="bg1">
                    <a:lumMod val="75000"/>
                  </a:schemeClr>
                </a:solidFill>
              </a:rPr>
              <a:t>中位</a:t>
            </a:r>
            <a:endParaRPr kumimoji="1" lang="ja-JP" altLang="en-US" sz="3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372200" y="316260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solidFill>
                  <a:schemeClr val="bg1">
                    <a:lumMod val="75000"/>
                  </a:schemeClr>
                </a:solidFill>
              </a:rPr>
              <a:t>高位</a:t>
            </a:r>
            <a:endParaRPr kumimoji="1" lang="ja-JP" altLang="en-US" sz="3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5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世界と同じ基準で見た場合の評価（</a:t>
            </a:r>
            <a:r>
              <a:rPr kumimoji="1" lang="en-US" altLang="ja-JP" dirty="0" smtClean="0"/>
              <a:t>TAC</a:t>
            </a:r>
            <a:r>
              <a:rPr kumimoji="1" lang="ja-JP" altLang="en-US" dirty="0" smtClean="0"/>
              <a:t>対象</a:t>
            </a:r>
            <a:r>
              <a:rPr lang="ja-JP" altLang="en-US" dirty="0"/>
              <a:t>・</a:t>
            </a:r>
            <a:r>
              <a:rPr kumimoji="1" lang="en-US" altLang="ja-JP" dirty="0" smtClean="0"/>
              <a:t>VPA</a:t>
            </a:r>
            <a:r>
              <a:rPr kumimoji="1" lang="ja-JP" altLang="en-US" dirty="0" smtClean="0"/>
              <a:t>評価種の</a:t>
            </a:r>
            <a:r>
              <a:rPr lang="en-US" altLang="ja-JP" dirty="0"/>
              <a:t>10</a:t>
            </a:r>
            <a:r>
              <a:rPr lang="ja-JP" altLang="en-US" dirty="0" smtClean="0"/>
              <a:t>系群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580307"/>
            <a:ext cx="8507288" cy="1272629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ea"/>
              <a:buAutoNum type="circleNumDbPlain"/>
            </a:pPr>
            <a:r>
              <a:rPr kumimoji="1" lang="ja-JP" altLang="en-US" dirty="0" smtClean="0"/>
              <a:t>現状の資源が</a:t>
            </a:r>
            <a:r>
              <a:rPr kumimoji="1" lang="en-US" altLang="ja-JP" dirty="0" smtClean="0"/>
              <a:t>0.2Bmsy(=0.1B0) </a:t>
            </a:r>
            <a:r>
              <a:rPr kumimoji="1" lang="ja-JP" altLang="en-US" dirty="0" smtClean="0"/>
              <a:t>以下</a:t>
            </a:r>
            <a:endParaRPr kumimoji="1" lang="en-US" altLang="ja-JP" dirty="0" smtClean="0"/>
          </a:p>
          <a:p>
            <a:pPr marL="514350" indent="-514350">
              <a:buFont typeface="+mj-ea"/>
              <a:buAutoNum type="circleNumDbPlain"/>
            </a:pPr>
            <a:r>
              <a:rPr lang="ja-JP" altLang="en-US" dirty="0" smtClean="0"/>
              <a:t>最大漁獲量の</a:t>
            </a:r>
            <a:r>
              <a:rPr lang="en-US" altLang="ja-JP" dirty="0" smtClean="0"/>
              <a:t>1/10</a:t>
            </a:r>
            <a:r>
              <a:rPr lang="ja-JP" altLang="en-US" dirty="0" smtClean="0"/>
              <a:t>以下</a:t>
            </a:r>
            <a:endParaRPr lang="en-US" altLang="ja-JP" dirty="0" smtClean="0"/>
          </a:p>
          <a:p>
            <a:pPr marL="514350" indent="-514350">
              <a:buFont typeface="+mj-ea"/>
              <a:buAutoNum type="circleNumDbPlain"/>
            </a:pPr>
            <a:r>
              <a:rPr kumimoji="1" lang="ja-JP" altLang="en-US" dirty="0" smtClean="0"/>
              <a:t>日本の水準分けで「低位」となったもの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59</a:t>
            </a:fld>
            <a:endParaRPr kumimoji="1" lang="ja-JP" altLang="en-US" dirty="0"/>
          </a:p>
        </p:txBody>
      </p:sp>
      <p:graphicFrame>
        <p:nvGraphicFramePr>
          <p:cNvPr id="5" name="グラフ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4559557"/>
              </p:ext>
            </p:extLst>
          </p:nvPr>
        </p:nvGraphicFramePr>
        <p:xfrm>
          <a:off x="683568" y="2996952"/>
          <a:ext cx="7704856" cy="3512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5474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en-US" altLang="ja-JP" sz="4000" dirty="0">
                <a:solidFill>
                  <a:schemeClr val="tx2">
                    <a:lumMod val="50000"/>
                  </a:schemeClr>
                </a:solidFill>
              </a:rPr>
              <a:t>Worm et al (2006, Science</a:t>
            </a:r>
            <a:r>
              <a:rPr lang="en-US" altLang="ja-JP" sz="4000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br>
              <a:rPr lang="en-US" altLang="ja-JP" sz="40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altLang="ja-JP" sz="3600" dirty="0">
                <a:solidFill>
                  <a:schemeClr val="tx2">
                    <a:lumMod val="50000"/>
                  </a:schemeClr>
                </a:solidFill>
              </a:rPr>
              <a:t>2048</a:t>
            </a:r>
            <a:r>
              <a:rPr lang="ja-JP" altLang="en-US" sz="3600" dirty="0">
                <a:solidFill>
                  <a:schemeClr val="tx2">
                    <a:lumMod val="50000"/>
                  </a:schemeClr>
                </a:solidFill>
              </a:rPr>
              <a:t>年までに全ての漁業が崩壊する！</a:t>
            </a:r>
            <a:endParaRPr lang="en-US" altLang="ja-JP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251520" y="1484784"/>
            <a:ext cx="8568952" cy="51845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7698" y="1617226"/>
            <a:ext cx="84127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ja-JP" altLang="en-US" sz="2400" dirty="0" smtClean="0"/>
              <a:t>この論文での「資源崩壊」の定義</a:t>
            </a:r>
            <a:endParaRPr lang="en-US" altLang="ja-JP" sz="2400" dirty="0" smtClean="0"/>
          </a:p>
          <a:p>
            <a:r>
              <a:rPr lang="ja-JP" altLang="en-US" sz="2400" dirty="0" smtClean="0"/>
              <a:t>＝</a:t>
            </a:r>
            <a:r>
              <a:rPr lang="en-US" altLang="ja-JP" sz="2400" dirty="0" smtClean="0"/>
              <a:t>FAO</a:t>
            </a:r>
            <a:r>
              <a:rPr lang="ja-JP" altLang="en-US" sz="2400" dirty="0" smtClean="0"/>
              <a:t>に報告される各国の漁獲量データで，　</a:t>
            </a:r>
            <a:r>
              <a:rPr lang="en-US" altLang="ja-JP" sz="2400" dirty="0" smtClean="0"/>
              <a:t>				</a:t>
            </a:r>
            <a:r>
              <a:rPr lang="ja-JP" altLang="en-US" sz="2400" dirty="0" smtClean="0"/>
              <a:t>　　　　　歴史的な「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最大</a:t>
            </a:r>
            <a:r>
              <a:rPr lang="ja-JP" altLang="en-US" sz="2400" b="1" dirty="0">
                <a:solidFill>
                  <a:srgbClr val="FF0000"/>
                </a:solidFill>
              </a:rPr>
              <a:t>漁獲量の</a:t>
            </a:r>
            <a:r>
              <a:rPr lang="en-US" altLang="ja-JP" sz="2400" b="1" dirty="0">
                <a:solidFill>
                  <a:srgbClr val="FF0000"/>
                </a:solidFill>
              </a:rPr>
              <a:t>10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％</a:t>
            </a:r>
            <a:r>
              <a:rPr lang="ja-JP" altLang="en-US" sz="2400" dirty="0" smtClean="0"/>
              <a:t>以下」になると崩壊</a:t>
            </a:r>
            <a:endParaRPr lang="en-US" altLang="ja-JP" sz="2400" dirty="0"/>
          </a:p>
          <a:p>
            <a:pPr marL="457200" indent="-457200">
              <a:buFont typeface="Arial" pitchFamily="34" charset="0"/>
              <a:buChar char="•"/>
            </a:pPr>
            <a:endParaRPr lang="en-US" altLang="ja-JP" sz="24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797" y="3072132"/>
            <a:ext cx="5184576" cy="37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円/楕円 2"/>
          <p:cNvSpPr/>
          <p:nvPr/>
        </p:nvSpPr>
        <p:spPr>
          <a:xfrm>
            <a:off x="5940152" y="5373216"/>
            <a:ext cx="1368152" cy="14563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940152" y="4950460"/>
            <a:ext cx="3271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（</a:t>
            </a:r>
            <a:r>
              <a:rPr lang="en-US" altLang="ja-JP" dirty="0" err="1"/>
              <a:t>Froese</a:t>
            </a:r>
            <a:r>
              <a:rPr lang="en-US" altLang="ja-JP" dirty="0"/>
              <a:t> and </a:t>
            </a:r>
            <a:r>
              <a:rPr lang="en-US" altLang="ja-JP" dirty="0" err="1"/>
              <a:t>Kesner</a:t>
            </a:r>
            <a:r>
              <a:rPr lang="en-US" altLang="ja-JP" dirty="0"/>
              <a:t>-Reyes 2002</a:t>
            </a:r>
            <a:r>
              <a:rPr lang="ja-JP" altLang="en-US" dirty="0"/>
              <a:t>）</a:t>
            </a:r>
            <a:endParaRPr kumimoji="1" lang="ja-JP" altLang="en-US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0796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全</a:t>
            </a:r>
            <a:r>
              <a:rPr lang="en-US" altLang="ja-JP" dirty="0" smtClean="0"/>
              <a:t>84</a:t>
            </a:r>
            <a:r>
              <a:rPr lang="ja-JP" altLang="en-US" dirty="0" smtClean="0"/>
              <a:t>系群での比較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60</a:t>
            </a:fld>
            <a:endParaRPr kumimoji="1" lang="ja-JP" altLang="en-US" dirty="0"/>
          </a:p>
        </p:txBody>
      </p:sp>
      <p:graphicFrame>
        <p:nvGraphicFramePr>
          <p:cNvPr id="5" name="グラフ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5239077"/>
              </p:ext>
            </p:extLst>
          </p:nvPr>
        </p:nvGraphicFramePr>
        <p:xfrm>
          <a:off x="323528" y="1700808"/>
          <a:ext cx="8568952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4544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2000</a:t>
            </a:r>
            <a:r>
              <a:rPr kumimoji="1" lang="ja-JP" altLang="en-US" dirty="0" smtClean="0"/>
              <a:t>年以降では，日本の水産資源は</a:t>
            </a:r>
            <a:r>
              <a:rPr kumimoji="1" lang="ja-JP" altLang="en-US" dirty="0" smtClean="0">
                <a:solidFill>
                  <a:srgbClr val="FF0000"/>
                </a:solidFill>
              </a:rPr>
              <a:t>横ばい</a:t>
            </a:r>
            <a:r>
              <a:rPr kumimoji="1" lang="ja-JP" altLang="en-US" dirty="0" smtClean="0"/>
              <a:t>傾向　（</a:t>
            </a:r>
            <a:r>
              <a:rPr lang="en-US" altLang="ja-JP" dirty="0" smtClean="0"/>
              <a:t>TAC</a:t>
            </a:r>
            <a:r>
              <a:rPr lang="ja-JP" altLang="en-US" dirty="0" smtClean="0"/>
              <a:t>対象種では回復傾向）</a:t>
            </a:r>
            <a:endParaRPr lang="en-US" altLang="ja-JP" dirty="0" smtClean="0"/>
          </a:p>
          <a:p>
            <a:endParaRPr kumimoji="1" lang="en-US" altLang="ja-JP" dirty="0"/>
          </a:p>
          <a:p>
            <a:r>
              <a:rPr lang="ja-JP" altLang="en-US" dirty="0" smtClean="0">
                <a:solidFill>
                  <a:srgbClr val="FF0000"/>
                </a:solidFill>
              </a:rPr>
              <a:t>世界基準と日本基準の違い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endParaRPr lang="en-US" altLang="ja-JP" dirty="0"/>
          </a:p>
          <a:p>
            <a:r>
              <a:rPr lang="ja-JP" altLang="en-US" dirty="0" smtClean="0"/>
              <a:t>低位水準</a:t>
            </a:r>
            <a:r>
              <a:rPr lang="en-US" altLang="ja-JP" dirty="0" smtClean="0"/>
              <a:t>40</a:t>
            </a:r>
            <a:r>
              <a:rPr lang="ja-JP" altLang="en-US" dirty="0" smtClean="0"/>
              <a:t>％だが，</a:t>
            </a:r>
            <a:r>
              <a:rPr lang="en-US" altLang="ja-JP" dirty="0" smtClean="0"/>
              <a:t>				</a:t>
            </a:r>
            <a:r>
              <a:rPr lang="ja-JP" altLang="en-US" dirty="0" smtClean="0"/>
              <a:t>　　　　　　　</a:t>
            </a:r>
            <a:r>
              <a:rPr lang="en-US" altLang="ja-JP" dirty="0" smtClean="0"/>
              <a:t>		</a:t>
            </a:r>
            <a:r>
              <a:rPr lang="ja-JP" altLang="en-US" dirty="0" smtClean="0"/>
              <a:t>漁獲量基準で見ると崩壊率は</a:t>
            </a:r>
            <a:r>
              <a:rPr lang="en-US" altLang="ja-JP" dirty="0" smtClean="0"/>
              <a:t>20</a:t>
            </a:r>
            <a:r>
              <a:rPr lang="ja-JP" altLang="en-US" dirty="0" smtClean="0"/>
              <a:t>％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61</a:t>
            </a:fld>
            <a:endParaRPr kumimoji="1" lang="ja-JP" altLang="en-US"/>
          </a:p>
        </p:txBody>
      </p:sp>
      <p:pic>
        <p:nvPicPr>
          <p:cNvPr id="4" name="Picture 2" descr="C:\Users\momoko\AppData\Local\Microsoft\Windows\Temporary Internet Files\Content.IE5\L7OMT3EB\MC900441783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6632"/>
            <a:ext cx="1254383" cy="125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omoko\AppData\Local\Microsoft\Windows\Temporary Internet Files\Content.IE5\0RB5F6I0\MC90015073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6632"/>
            <a:ext cx="1119800" cy="124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60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1657316" y="2421263"/>
            <a:ext cx="7772400" cy="1362075"/>
          </a:xfrm>
        </p:spPr>
        <p:txBody>
          <a:bodyPr/>
          <a:lstStyle/>
          <a:p>
            <a:r>
              <a:rPr kumimoji="1" lang="ja-JP" altLang="en-US" dirty="0" smtClean="0"/>
              <a:t>さいごに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62</a:t>
            </a:fld>
            <a:endParaRPr kumimoji="1" lang="ja-JP" alt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21" b="29338"/>
          <a:stretch/>
        </p:blipFill>
        <p:spPr bwMode="auto">
          <a:xfrm>
            <a:off x="5185712" y="704508"/>
            <a:ext cx="2250868" cy="156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momoko\AppData\Local\Microsoft\Windows\Temporary Internet Files\Content.IE5\L7OMT3EB\MC900441783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931" y="4905437"/>
            <a:ext cx="1343643" cy="134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momoko\AppData\Local\Microsoft\Windows\Temporary Internet Files\Content.IE5\0RB5F6I0\MC900150735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904" y="5205187"/>
            <a:ext cx="1159208" cy="128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momoko\AppData\Local\Microsoft\Windows\Temporary Internet Files\Content.IE5\0RB5F6I0\MC900430337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25" y="4004477"/>
            <a:ext cx="1161158" cy="116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momoko\AppData\Local\Microsoft\Windows\Temporary Internet Files\Content.IE5\RBJPSQIG\MC900090563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158" y="4585056"/>
            <a:ext cx="1725988" cy="126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momoko\AppData\Local\Microsoft\Windows\Temporary Internet Files\Content.IE5\0RB5F6I0\MC900088872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045" y="-37474"/>
            <a:ext cx="1636081" cy="107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63" t="-38" r="15763"/>
          <a:stretch/>
        </p:blipFill>
        <p:spPr>
          <a:xfrm>
            <a:off x="6579412" y="1687247"/>
            <a:ext cx="2657141" cy="2353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365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さいごに</a:t>
            </a:r>
            <a:r>
              <a:rPr kumimoji="1" lang="ja-JP" altLang="en-US" dirty="0" smtClean="0"/>
              <a:t>：</a:t>
            </a:r>
            <a:r>
              <a:rPr lang="ja-JP" altLang="en-US" dirty="0"/>
              <a:t>水産</a:t>
            </a:r>
            <a:r>
              <a:rPr lang="ja-JP" altLang="en-US" dirty="0" smtClean="0"/>
              <a:t>資源の研究者</a:t>
            </a:r>
            <a:r>
              <a:rPr lang="ja-JP" altLang="en-US" dirty="0"/>
              <a:t>とは？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580307"/>
            <a:ext cx="8229600" cy="501704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ja-JP" altLang="en-US" dirty="0"/>
              <a:t>医者みたいなもの</a:t>
            </a:r>
            <a:endParaRPr lang="en-US" altLang="ja-JP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ja-JP" altLang="en-US" dirty="0"/>
              <a:t>患者（対象資源）の症状はさまざま，　　　　　　</a:t>
            </a:r>
            <a:r>
              <a:rPr lang="en-US" altLang="ja-JP" dirty="0"/>
              <a:t>					</a:t>
            </a:r>
            <a:r>
              <a:rPr lang="ja-JP" altLang="en-US" dirty="0"/>
              <a:t>原因もさまざま</a:t>
            </a:r>
            <a:endParaRPr lang="en-US" altLang="ja-JP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ja-JP" altLang="en-US" dirty="0"/>
              <a:t>科学的知見・データを駆使して，</a:t>
            </a:r>
            <a:endParaRPr lang="en-US" altLang="ja-JP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ja-JP" altLang="en-US" dirty="0"/>
              <a:t>　　　　病気の原因を特定し（資源評価），</a:t>
            </a:r>
            <a:endParaRPr lang="en-US" altLang="ja-JP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ja-JP" altLang="en-US" dirty="0"/>
              <a:t>　　　　　　　　　有効な治療（資源管理）を</a:t>
            </a:r>
            <a:r>
              <a:rPr lang="ja-JP" altLang="en-US" dirty="0" smtClean="0"/>
              <a:t>行う</a:t>
            </a:r>
            <a:endParaRPr lang="en-US" altLang="ja-JP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ja-JP" altLang="en-US" dirty="0"/>
              <a:t>ひとつでも多くの</a:t>
            </a:r>
            <a:r>
              <a:rPr lang="ja-JP" altLang="en-US" dirty="0" smtClean="0"/>
              <a:t>資源の</a:t>
            </a:r>
            <a:endParaRPr lang="en-US" altLang="ja-JP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　　　　　　　健康</a:t>
            </a:r>
            <a:r>
              <a:rPr lang="ja-JP" altLang="en-US" dirty="0"/>
              <a:t>を</a:t>
            </a:r>
            <a:r>
              <a:rPr lang="ja-JP" altLang="en-US" dirty="0" smtClean="0"/>
              <a:t>保ちたい</a:t>
            </a:r>
            <a:endParaRPr lang="en-US" altLang="ja-JP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63</a:t>
            </a:fld>
            <a:endParaRPr kumimoji="1" lang="ja-JP" altLang="en-US" dirty="0"/>
          </a:p>
        </p:txBody>
      </p:sp>
      <p:pic>
        <p:nvPicPr>
          <p:cNvPr id="2050" name="Picture 2" descr="C:\Users\momoko\AppData\Local\Microsoft\Windows\Temporary Internet Files\Content.IE5\NOS3QQZQ\MC90033417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96" y="1196752"/>
            <a:ext cx="1365723" cy="160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072988"/>
            <a:ext cx="1917346" cy="159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3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たいせつなこと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dirty="0"/>
              <a:t>水産資源の現状に対する正しい見方</a:t>
            </a:r>
            <a:endParaRPr lang="en-US" altLang="ja-JP" dirty="0"/>
          </a:p>
          <a:p>
            <a:pPr marL="0" indent="0" algn="ctr">
              <a:buNone/>
            </a:pPr>
            <a:r>
              <a:rPr lang="ja-JP" altLang="en-US" dirty="0">
                <a:solidFill>
                  <a:schemeClr val="accent6">
                    <a:lumMod val="75000"/>
                  </a:schemeClr>
                </a:solidFill>
              </a:rPr>
              <a:t>（顔色を見ただけで</a:t>
            </a:r>
            <a:r>
              <a:rPr lang="ja-JP" altLang="en-US" dirty="0" smtClean="0">
                <a:solidFill>
                  <a:schemeClr val="accent6">
                    <a:lumMod val="75000"/>
                  </a:schemeClr>
                </a:solidFill>
              </a:rPr>
              <a:t>病気と決めつけない）</a:t>
            </a:r>
            <a:endParaRPr lang="en-US" altLang="ja-JP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altLang="ja-JP" dirty="0" smtClean="0"/>
          </a:p>
          <a:p>
            <a:pPr algn="ctr"/>
            <a:r>
              <a:rPr lang="ja-JP" altLang="en-US" dirty="0" smtClean="0"/>
              <a:t>資源</a:t>
            </a:r>
            <a:r>
              <a:rPr lang="ja-JP" altLang="en-US" dirty="0"/>
              <a:t>評価への</a:t>
            </a:r>
            <a:r>
              <a:rPr lang="ja-JP" altLang="en-US" dirty="0" smtClean="0"/>
              <a:t>努力</a:t>
            </a:r>
            <a:endParaRPr lang="en-US" altLang="ja-JP" dirty="0" smtClean="0"/>
          </a:p>
          <a:p>
            <a:pPr marL="0" indent="0" algn="ctr">
              <a:buNone/>
            </a:pPr>
            <a:r>
              <a:rPr lang="ja-JP" altLang="en-US" dirty="0" smtClean="0">
                <a:solidFill>
                  <a:schemeClr val="accent6">
                    <a:lumMod val="75000"/>
                  </a:schemeClr>
                </a:solidFill>
              </a:rPr>
              <a:t>（病気の原因を探るため，様々な検査をする）</a:t>
            </a:r>
            <a:endParaRPr lang="en-US" altLang="ja-JP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altLang="ja-JP" dirty="0" smtClean="0"/>
          </a:p>
          <a:p>
            <a:pPr algn="ctr"/>
            <a:r>
              <a:rPr kumimoji="1" lang="ja-JP" altLang="en-US" dirty="0"/>
              <a:t>適切</a:t>
            </a:r>
            <a:r>
              <a:rPr kumimoji="1" lang="ja-JP" altLang="en-US" dirty="0" smtClean="0"/>
              <a:t>な管理方法の提案</a:t>
            </a:r>
            <a:endParaRPr kumimoji="1" lang="en-US" altLang="ja-JP" dirty="0" smtClean="0"/>
          </a:p>
          <a:p>
            <a:pPr marL="0" indent="0" algn="ctr">
              <a:buNone/>
            </a:pPr>
            <a:r>
              <a:rPr lang="ja-JP" altLang="en-US" dirty="0" smtClean="0">
                <a:solidFill>
                  <a:schemeClr val="accent6">
                    <a:lumMod val="75000"/>
                  </a:schemeClr>
                </a:solidFill>
              </a:rPr>
              <a:t>（症状に応じた治療を行う）</a:t>
            </a:r>
            <a:endParaRPr kumimoji="1" lang="ja-JP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64</a:t>
            </a:fld>
            <a:endParaRPr kumimoji="1" lang="ja-JP" altLang="en-US" dirty="0"/>
          </a:p>
        </p:txBody>
      </p:sp>
      <p:pic>
        <p:nvPicPr>
          <p:cNvPr id="5" name="Picture 2" descr="C:\Users\momoko\AppData\Local\Microsoft\Windows\Temporary Internet Files\Content.IE5\NOS3QQZQ\MC90033417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248" y="4712232"/>
            <a:ext cx="1365723" cy="160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591" y="1972260"/>
            <a:ext cx="1731109" cy="1748828"/>
          </a:xfrm>
          <a:prstGeom prst="rect">
            <a:avLst/>
          </a:prstGeom>
        </p:spPr>
      </p:pic>
      <p:pic>
        <p:nvPicPr>
          <p:cNvPr id="7" name="Picture 2" descr="C:\Users\momoko\AppData\Local\Microsoft\Windows\Temporary Internet Files\Content.IE5\L7OMT3EB\MC900441783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69919"/>
            <a:ext cx="1686431" cy="168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76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沿岸資源評価・管理における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今後の課題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55576" y="1580307"/>
            <a:ext cx="7931224" cy="4776043"/>
          </a:xfrm>
        </p:spPr>
        <p:txBody>
          <a:bodyPr>
            <a:normAutofit lnSpcReduction="10000"/>
          </a:bodyPr>
          <a:lstStyle/>
          <a:p>
            <a:r>
              <a:rPr lang="ja-JP" altLang="en-US" sz="3600" dirty="0" smtClean="0"/>
              <a:t>極端に減少した資源の回復（太平洋クロマグロ・トラフグ・スケトウダラ</a:t>
            </a:r>
            <a:r>
              <a:rPr lang="en-US" altLang="ja-JP" sz="3600" dirty="0" smtClean="0"/>
              <a:t>…</a:t>
            </a:r>
            <a:r>
              <a:rPr lang="ja-JP" altLang="en-US" sz="3600" dirty="0" smtClean="0"/>
              <a:t>）</a:t>
            </a:r>
            <a:endParaRPr lang="en-US" altLang="ja-JP" sz="3600" dirty="0" smtClean="0"/>
          </a:p>
          <a:p>
            <a:endParaRPr lang="en-US" altLang="ja-JP" sz="3600" dirty="0" smtClean="0"/>
          </a:p>
          <a:p>
            <a:r>
              <a:rPr kumimoji="1" lang="ja-JP" altLang="en-US" sz="3600" dirty="0" smtClean="0"/>
              <a:t>資源評価手法の改善</a:t>
            </a:r>
            <a:endParaRPr kumimoji="1" lang="en-US" altLang="ja-JP" sz="3600" dirty="0" smtClean="0"/>
          </a:p>
          <a:p>
            <a:endParaRPr kumimoji="1" lang="en-US" altLang="ja-JP" sz="3600" dirty="0" smtClean="0"/>
          </a:p>
          <a:p>
            <a:r>
              <a:rPr lang="ja-JP" altLang="en-US" sz="3600" dirty="0" smtClean="0"/>
              <a:t>個々の担当者のスキルアップ</a:t>
            </a:r>
            <a:endParaRPr lang="en-US" altLang="ja-JP" sz="3600" dirty="0" smtClean="0"/>
          </a:p>
          <a:p>
            <a:endParaRPr lang="en-US" altLang="ja-JP" sz="3600" dirty="0" smtClean="0"/>
          </a:p>
          <a:p>
            <a:r>
              <a:rPr kumimoji="1" lang="ja-JP" altLang="en-US" sz="3600" dirty="0" smtClean="0"/>
              <a:t>世界の中での日本の漁業</a:t>
            </a:r>
            <a:r>
              <a:rPr lang="ja-JP" altLang="en-US" sz="3600" dirty="0" smtClean="0"/>
              <a:t>，という視点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65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738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今後の講習会について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580307"/>
            <a:ext cx="8507288" cy="47760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dirty="0" smtClean="0"/>
              <a:t>今後，より実践的</a:t>
            </a:r>
            <a:r>
              <a:rPr lang="ja-JP" altLang="en-US" dirty="0"/>
              <a:t>な</a:t>
            </a:r>
            <a:r>
              <a:rPr lang="ja-JP" altLang="en-US" dirty="0" smtClean="0"/>
              <a:t>講習会の開催を計画してます．内容</a:t>
            </a:r>
            <a:r>
              <a:rPr lang="ja-JP" altLang="en-US" dirty="0"/>
              <a:t>の</a:t>
            </a:r>
            <a:r>
              <a:rPr lang="ja-JP" altLang="en-US" dirty="0" smtClean="0"/>
              <a:t>ご希望がありましたら，教えてください．</a:t>
            </a:r>
            <a:endParaRPr lang="ja-JP" altLang="en-US" dirty="0"/>
          </a:p>
          <a:p>
            <a:r>
              <a:rPr lang="ja-JP" altLang="en-US" dirty="0" smtClean="0"/>
              <a:t>一般</a:t>
            </a:r>
            <a:r>
              <a:rPr lang="ja-JP" altLang="en-US" dirty="0"/>
              <a:t>　（エクセル・</a:t>
            </a:r>
            <a:r>
              <a:rPr lang="en-US" altLang="ja-JP" dirty="0"/>
              <a:t>R</a:t>
            </a:r>
            <a:r>
              <a:rPr lang="ja-JP" altLang="en-US" dirty="0"/>
              <a:t>・プログラミング）</a:t>
            </a:r>
          </a:p>
          <a:p>
            <a:r>
              <a:rPr lang="ja-JP" altLang="en-US" dirty="0" smtClean="0"/>
              <a:t>統計</a:t>
            </a:r>
            <a:r>
              <a:rPr lang="ja-JP" altLang="en-US" dirty="0"/>
              <a:t>分析　（統計分析入門・一般化線形モデルを用いた</a:t>
            </a:r>
            <a:r>
              <a:rPr lang="en-US" altLang="ja-JP" dirty="0"/>
              <a:t>CPUE</a:t>
            </a:r>
            <a:r>
              <a:rPr lang="ja-JP" altLang="en-US" dirty="0"/>
              <a:t>標準化</a:t>
            </a:r>
            <a:r>
              <a:rPr lang="ja-JP" altLang="en-US" dirty="0" smtClean="0"/>
              <a:t>・より</a:t>
            </a:r>
            <a:r>
              <a:rPr lang="ja-JP" altLang="en-US" dirty="0"/>
              <a:t>高度な</a:t>
            </a:r>
            <a:r>
              <a:rPr lang="ja-JP" altLang="en-US" dirty="0" smtClean="0"/>
              <a:t>統計手法）</a:t>
            </a:r>
            <a:endParaRPr lang="ja-JP" altLang="en-US" dirty="0"/>
          </a:p>
          <a:p>
            <a:r>
              <a:rPr lang="ja-JP" altLang="en-US" dirty="0" smtClean="0"/>
              <a:t>資源</a:t>
            </a:r>
            <a:r>
              <a:rPr lang="ja-JP" altLang="en-US" dirty="0"/>
              <a:t>評価　（資源評価</a:t>
            </a:r>
            <a:r>
              <a:rPr lang="ja-JP" altLang="en-US" dirty="0" smtClean="0"/>
              <a:t>モデル一般・</a:t>
            </a:r>
            <a:r>
              <a:rPr lang="ja-JP" altLang="en-US" dirty="0"/>
              <a:t>プロダクションモデル・</a:t>
            </a:r>
            <a:r>
              <a:rPr lang="en-US" altLang="ja-JP" dirty="0"/>
              <a:t>VPA</a:t>
            </a:r>
            <a:r>
              <a:rPr lang="ja-JP" altLang="en-US" dirty="0"/>
              <a:t>・統合モデル）</a:t>
            </a:r>
          </a:p>
          <a:p>
            <a:r>
              <a:rPr lang="ja-JP" altLang="en-US" dirty="0" smtClean="0"/>
              <a:t>資源</a:t>
            </a:r>
            <a:r>
              <a:rPr lang="ja-JP" altLang="en-US" dirty="0"/>
              <a:t>管理　（資源</a:t>
            </a:r>
            <a:r>
              <a:rPr lang="ja-JP" altLang="en-US" dirty="0" smtClean="0"/>
              <a:t>管理一般・</a:t>
            </a:r>
            <a:r>
              <a:rPr lang="en-US" altLang="ja-JP" dirty="0"/>
              <a:t>MSE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r>
              <a:rPr lang="ja-JP" altLang="en-US" dirty="0"/>
              <a:t>その他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66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9600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引用</a:t>
            </a:r>
            <a:r>
              <a:rPr kumimoji="1" lang="ja-JP" altLang="en-US" dirty="0" smtClean="0"/>
              <a:t>文献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5015582"/>
          </a:xfrm>
        </p:spPr>
        <p:txBody>
          <a:bodyPr>
            <a:noAutofit/>
          </a:bodyPr>
          <a:lstStyle/>
          <a:p>
            <a:r>
              <a:rPr lang="en-US" altLang="ja-JP" sz="2000" dirty="0"/>
              <a:t>Branch, T. A., O. P. Jensen, D. </a:t>
            </a:r>
            <a:r>
              <a:rPr lang="en-US" altLang="ja-JP" sz="2000" dirty="0" err="1"/>
              <a:t>Ricard</a:t>
            </a:r>
            <a:r>
              <a:rPr lang="en-US" altLang="ja-JP" sz="2000" dirty="0"/>
              <a:t>, Y. M. Ye, and R. Hilborn. 2011. Contrasting Global Trends in Marine Fishery Status Obtained from Catches and from Stock Assessments. Conservation Biology 25:777-786.</a:t>
            </a:r>
          </a:p>
          <a:p>
            <a:r>
              <a:rPr lang="en-US" altLang="ja-JP" sz="2000" dirty="0"/>
              <a:t>Cochrane, K. L., S. Garcia, and Food and Agriculture Organization of the United Nations. 2009, A fishery manager's guidebook. </a:t>
            </a:r>
            <a:r>
              <a:rPr lang="en-US" altLang="ja-JP" sz="2000" dirty="0" err="1"/>
              <a:t>Chichester</a:t>
            </a:r>
            <a:r>
              <a:rPr lang="en-US" altLang="ja-JP" sz="2000" dirty="0"/>
              <a:t>, West Sussex ; Ames, Iowa, Wiley-Blackwell.</a:t>
            </a:r>
          </a:p>
          <a:p>
            <a:r>
              <a:rPr lang="en-US" altLang="ja-JP" sz="2000" dirty="0"/>
              <a:t>Costello, C., D. </a:t>
            </a:r>
            <a:r>
              <a:rPr lang="en-US" altLang="ja-JP" sz="2000" dirty="0" err="1"/>
              <a:t>Ovando</a:t>
            </a:r>
            <a:r>
              <a:rPr lang="en-US" altLang="ja-JP" sz="2000" dirty="0"/>
              <a:t>, R. Hilborn, S. D. Gaines, O. </a:t>
            </a:r>
            <a:r>
              <a:rPr lang="en-US" altLang="ja-JP" sz="2000" dirty="0" err="1"/>
              <a:t>Deschenes</a:t>
            </a:r>
            <a:r>
              <a:rPr lang="en-US" altLang="ja-JP" sz="2000" dirty="0"/>
              <a:t>, and S. E. Lester. 2012. Status and Solutions for the World's Unassessed Fisheries. Science 338:517-520.</a:t>
            </a:r>
          </a:p>
          <a:p>
            <a:r>
              <a:rPr lang="en-US" altLang="ja-JP" sz="2000" dirty="0" err="1"/>
              <a:t>Pauly</a:t>
            </a:r>
            <a:r>
              <a:rPr lang="en-US" altLang="ja-JP" sz="2000" dirty="0"/>
              <a:t>, D., R. Hilborn, and T. A. Branch. 2013. Does catch reflect abundance? Nature 494:303-306.</a:t>
            </a:r>
          </a:p>
          <a:p>
            <a:r>
              <a:rPr lang="en-US" altLang="ja-JP" sz="2000" dirty="0"/>
              <a:t>Worm, B., R. Hilborn, J. K. Baum, T. A. Branch, J. S. Collie, C. Costello, M. J. Fogarty et al. 2009. Rebuilding Global Fisheries. Science 325:578-585.</a:t>
            </a:r>
          </a:p>
          <a:p>
            <a:r>
              <a:rPr lang="en-US" altLang="ja-JP" sz="2000" dirty="0"/>
              <a:t>Worm, B., M. </a:t>
            </a:r>
            <a:r>
              <a:rPr lang="en-US" altLang="ja-JP" sz="2000" dirty="0" err="1"/>
              <a:t>Sandow</a:t>
            </a:r>
            <a:r>
              <a:rPr lang="en-US" altLang="ja-JP" sz="2000" dirty="0"/>
              <a:t>, A. </a:t>
            </a:r>
            <a:r>
              <a:rPr lang="en-US" altLang="ja-JP" sz="2000" dirty="0" err="1"/>
              <a:t>Oschlies</a:t>
            </a:r>
            <a:r>
              <a:rPr lang="en-US" altLang="ja-JP" sz="2000" dirty="0"/>
              <a:t>, H. K. </a:t>
            </a:r>
            <a:r>
              <a:rPr lang="en-US" altLang="ja-JP" sz="2000" dirty="0" err="1"/>
              <a:t>Lotze</a:t>
            </a:r>
            <a:r>
              <a:rPr lang="en-US" altLang="ja-JP" sz="2000" dirty="0"/>
              <a:t>, and R. A. Myers. 2005. Global patterns of predator diversity in the open oceans. Science 309:1365-1369.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67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482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いままでの研修資料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http://cse.fra.affrc.go.jp/ichimomo</a:t>
            </a:r>
            <a:r>
              <a:rPr lang="en-US" altLang="ja-JP" dirty="0" smtClean="0"/>
              <a:t>/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68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890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10" y="274638"/>
            <a:ext cx="10976815" cy="658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1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Worm et al (2006)</a:t>
            </a:r>
            <a:r>
              <a:rPr kumimoji="1" lang="ja-JP" altLang="en-US" dirty="0" smtClean="0"/>
              <a:t>に対するつっこみ</a:t>
            </a:r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41168"/>
          </a:xfrm>
        </p:spPr>
        <p:txBody>
          <a:bodyPr>
            <a:norm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「外挿」</a:t>
            </a:r>
            <a:r>
              <a:rPr lang="ja-JP" altLang="en-US" dirty="0">
                <a:solidFill>
                  <a:srgbClr val="FF0000"/>
                </a:solidFill>
              </a:rPr>
              <a:t> （</a:t>
            </a:r>
            <a:r>
              <a:rPr lang="en-US" altLang="ja-JP" dirty="0" err="1" smtClean="0">
                <a:solidFill>
                  <a:srgbClr val="FF0000"/>
                </a:solidFill>
              </a:rPr>
              <a:t>Jaenike</a:t>
            </a:r>
            <a:r>
              <a:rPr lang="en-US" altLang="ja-JP" dirty="0" smtClean="0">
                <a:solidFill>
                  <a:srgbClr val="FF0000"/>
                </a:solidFill>
              </a:rPr>
              <a:t>, </a:t>
            </a:r>
            <a:r>
              <a:rPr lang="en-US" altLang="ja-JP" dirty="0" err="1" smtClean="0">
                <a:solidFill>
                  <a:srgbClr val="FF0000"/>
                </a:solidFill>
              </a:rPr>
              <a:t>Holker</a:t>
            </a:r>
            <a:r>
              <a:rPr lang="en-US" altLang="ja-JP" dirty="0" smtClean="0">
                <a:solidFill>
                  <a:srgbClr val="FF0000"/>
                </a:solidFill>
              </a:rPr>
              <a:t> et al</a:t>
            </a:r>
            <a:r>
              <a:rPr lang="ja-JP" altLang="en-US" dirty="0" smtClean="0">
                <a:solidFill>
                  <a:srgbClr val="FF0000"/>
                </a:solidFill>
              </a:rPr>
              <a:t>）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kumimoji="1" lang="ja-JP" altLang="en-US" sz="2400" dirty="0" smtClean="0"/>
              <a:t>資源の崩壊確率</a:t>
            </a:r>
            <a:r>
              <a:rPr lang="ja-JP" altLang="en-US" sz="2400" dirty="0" smtClean="0"/>
              <a:t>の時系列に別の</a:t>
            </a:r>
            <a:r>
              <a:rPr kumimoji="1" lang="ja-JP" altLang="en-US" sz="2400" dirty="0" smtClean="0"/>
              <a:t>関数形をあてはめることも可能．例えば，</a:t>
            </a:r>
            <a:r>
              <a:rPr lang="ja-JP" altLang="en-US" sz="2400" dirty="0" smtClean="0"/>
              <a:t>単純な線形回帰のほうがあてはまりがよく，その場合，崩壊率が</a:t>
            </a:r>
            <a:r>
              <a:rPr lang="en-US" altLang="ja-JP" sz="2400" dirty="0" smtClean="0"/>
              <a:t>100</a:t>
            </a:r>
            <a:r>
              <a:rPr lang="ja-JP" altLang="en-US" sz="2400" dirty="0" smtClean="0"/>
              <a:t>％となる年は</a:t>
            </a:r>
            <a:r>
              <a:rPr lang="en-US" altLang="ja-JP" sz="2400" dirty="0" smtClean="0"/>
              <a:t>2114</a:t>
            </a:r>
            <a:r>
              <a:rPr lang="ja-JP" altLang="en-US" sz="2400" dirty="0" smtClean="0"/>
              <a:t>年</a:t>
            </a:r>
            <a:endParaRPr kumimoji="1" lang="en-US" altLang="ja-JP" sz="2400" dirty="0" smtClean="0"/>
          </a:p>
          <a:p>
            <a:pPr lvl="1"/>
            <a:r>
              <a:rPr lang="ja-JP" altLang="en-US" sz="2400" dirty="0" smtClean="0"/>
              <a:t>データがない未来部分を外挿する場合，精度は著しく落ちる．</a:t>
            </a:r>
            <a:endParaRPr lang="en-US" altLang="ja-JP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" y="4057529"/>
            <a:ext cx="7843838" cy="376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2769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Worm et al (2006)</a:t>
            </a:r>
            <a:r>
              <a:rPr kumimoji="1" lang="ja-JP" altLang="en-US" dirty="0" smtClean="0"/>
              <a:t>に対するつっこみ</a:t>
            </a:r>
            <a:r>
              <a:rPr kumimoji="1" lang="en-US" altLang="ja-JP" dirty="0" smtClean="0"/>
              <a:t>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41168"/>
          </a:xfrm>
        </p:spPr>
        <p:txBody>
          <a:bodyPr>
            <a:norm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「資源崩壊」の定義（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Wilberg</a:t>
            </a:r>
            <a:r>
              <a:rPr kumimoji="1" lang="en-US" altLang="ja-JP" dirty="0" smtClean="0">
                <a:solidFill>
                  <a:srgbClr val="FF0000"/>
                </a:solidFill>
              </a:rPr>
              <a:t> and Miller</a:t>
            </a:r>
            <a:r>
              <a:rPr kumimoji="1" lang="ja-JP" altLang="en-US" dirty="0" smtClean="0">
                <a:solidFill>
                  <a:srgbClr val="FF0000"/>
                </a:solidFill>
              </a:rPr>
              <a:t>）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kumimoji="1" lang="ja-JP" altLang="en-US" dirty="0" smtClean="0"/>
              <a:t>ランダムな漁獲量変動を仮定しても、</a:t>
            </a:r>
            <a:r>
              <a:rPr lang="ja-JP" altLang="en-US" dirty="0" smtClean="0"/>
              <a:t>資源</a:t>
            </a:r>
            <a:r>
              <a:rPr lang="ja-JP" altLang="en-US" dirty="0"/>
              <a:t>崩壊</a:t>
            </a:r>
            <a:r>
              <a:rPr lang="ja-JP" altLang="en-US" dirty="0" smtClean="0"/>
              <a:t>確率は時間と共に増加する</a:t>
            </a:r>
            <a:endParaRPr lang="en-US" altLang="ja-JP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69691"/>
            <a:ext cx="8856984" cy="4534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392" y="4674770"/>
            <a:ext cx="3207600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7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umimoji="1" sz="3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8300</TotalTime>
  <Words>2276</Words>
  <Application>Microsoft Office PowerPoint</Application>
  <PresentationFormat>画面に合わせる (4:3)</PresentationFormat>
  <Paragraphs>475</Paragraphs>
  <Slides>68</Slides>
  <Notes>11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68</vt:i4>
      </vt:variant>
    </vt:vector>
  </HeadingPairs>
  <TitlesOfParts>
    <vt:vector size="73" baseType="lpstr">
      <vt:lpstr>ＭＳ Ｐゴシック</vt:lpstr>
      <vt:lpstr>Arial</vt:lpstr>
      <vt:lpstr>Calibri</vt:lpstr>
      <vt:lpstr>Wingdings</vt:lpstr>
      <vt:lpstr>Office テーマ</vt:lpstr>
      <vt:lpstr>資源管理研修（初級）</vt:lpstr>
      <vt:lpstr>資源管理研修（初級）  日本と世界の水産資源の現状と　資源管理の目的</vt:lpstr>
      <vt:lpstr>本発表の流れ</vt:lpstr>
      <vt:lpstr>1. 世界の水産資源は減っているか？</vt:lpstr>
      <vt:lpstr>PowerPoint プレゼンテーション</vt:lpstr>
      <vt:lpstr>Worm et al (2006, Science) 2048年までに全ての漁業が崩壊する！</vt:lpstr>
      <vt:lpstr>PowerPoint プレゼンテーション</vt:lpstr>
      <vt:lpstr>Worm et al (2006)に対するつっこみ1</vt:lpstr>
      <vt:lpstr>Worm et al (2006)に対するつっこみ2</vt:lpstr>
      <vt:lpstr>Worm et al (2006)に対するつっこみ2</vt:lpstr>
      <vt:lpstr>Branch et al (2011, CB) Contrasting global trends</vt:lpstr>
      <vt:lpstr>Branch et al (2011, CB) Contrasting global trends</vt:lpstr>
      <vt:lpstr>Branch et al (2011, CB) Contrasting global trends</vt:lpstr>
      <vt:lpstr>Branch et al (2011, CB) Contrasting global trends</vt:lpstr>
      <vt:lpstr>必ずしも，漁獲量は資源量とならない</vt:lpstr>
      <vt:lpstr>どうすればいいのか？＝資源量推定</vt:lpstr>
      <vt:lpstr>Worm et al (2009, Science)  世界の漁業資源の回復</vt:lpstr>
      <vt:lpstr>Worm et al (2009, Science) に対するつっこみ</vt:lpstr>
      <vt:lpstr>それに対する回答 （Costello et al，2012, Science)　</vt:lpstr>
      <vt:lpstr>議論はまだまだつづく．． </vt:lpstr>
      <vt:lpstr>2. いろいろな資源評価手法  ー資源状態を正しく評価するためにー</vt:lpstr>
      <vt:lpstr>なぜ2つの対立する見方があるのか？</vt:lpstr>
      <vt:lpstr>なぜ2つの対立する見方があるのか？</vt:lpstr>
      <vt:lpstr>なぜ2つの対立する見方があるのか？</vt:lpstr>
      <vt:lpstr>なぜ2つの対立する見方があるのか？</vt:lpstr>
      <vt:lpstr>PowerPoint プレゼンテーション</vt:lpstr>
      <vt:lpstr>資源評価の流れ</vt:lpstr>
      <vt:lpstr>①　情報の収集</vt:lpstr>
      <vt:lpstr>② 資源評価モデル</vt:lpstr>
      <vt:lpstr>データとモデルとの対応</vt:lpstr>
      <vt:lpstr>データとモデルとの対応</vt:lpstr>
      <vt:lpstr>データとモデルとの対応</vt:lpstr>
      <vt:lpstr>データとモデルとの対応</vt:lpstr>
      <vt:lpstr>資源評価のためのソフトウェア</vt:lpstr>
      <vt:lpstr>資源評価のためのソフトウェア</vt:lpstr>
      <vt:lpstr>まとめ</vt:lpstr>
      <vt:lpstr>3. いろいろな資源管理手法  ー 資源を回復させる・ 　　　　　持続的に利用するためにー   </vt:lpstr>
      <vt:lpstr>3種類の資源管理手法</vt:lpstr>
      <vt:lpstr>テクニカルコントロール</vt:lpstr>
      <vt:lpstr>入口管理（努力量管理）</vt:lpstr>
      <vt:lpstr>出口管理（漁獲量管理）</vt:lpstr>
      <vt:lpstr>各管理手法の特徴</vt:lpstr>
      <vt:lpstr>テクニカルコントロール・　　　　　　　　　入口管理の利点/欠点</vt:lpstr>
      <vt:lpstr>例</vt:lpstr>
      <vt:lpstr>出口管理の利点/欠点</vt:lpstr>
      <vt:lpstr>どの手法を選ぶべきか？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まとめ</vt:lpstr>
      <vt:lpstr>4. 日本の水産資源評価・管理・現状 </vt:lpstr>
      <vt:lpstr>国内漁業生産量・生産額</vt:lpstr>
      <vt:lpstr>我が国周辺の水産資源の現状</vt:lpstr>
      <vt:lpstr>水産庁・水研センターによる水準評価 (全魚種，52魚種84系群)</vt:lpstr>
      <vt:lpstr>水産庁・水研センターによる水準評価 (TAC対象種，18系群)</vt:lpstr>
      <vt:lpstr>低位水準の割合の比較</vt:lpstr>
      <vt:lpstr>沿岸資源での「水準」の定義</vt:lpstr>
      <vt:lpstr>世界と同じ基準で見た場合の評価（TAC対象・VPA評価種の10系群）</vt:lpstr>
      <vt:lpstr>全84系群での比較</vt:lpstr>
      <vt:lpstr>まとめ</vt:lpstr>
      <vt:lpstr>さいごに</vt:lpstr>
      <vt:lpstr>さいごに：水産資源の研究者とは？</vt:lpstr>
      <vt:lpstr>たいせつなこと</vt:lpstr>
      <vt:lpstr>沿岸資源評価・管理における 今後の課題</vt:lpstr>
      <vt:lpstr>今後の講習会について</vt:lpstr>
      <vt:lpstr>引用文献</vt:lpstr>
      <vt:lpstr>いままでの研修資料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Proxy of stock status (FAO data)</dc:title>
  <dc:creator>momoko</dc:creator>
  <cp:lastModifiedBy>momoko</cp:lastModifiedBy>
  <cp:revision>351</cp:revision>
  <cp:lastPrinted>2014-05-16T07:14:33Z</cp:lastPrinted>
  <dcterms:modified xsi:type="dcterms:W3CDTF">2014-05-20T05:40:51Z</dcterms:modified>
</cp:coreProperties>
</file>